
<file path=[Content_Types].xml><?xml version="1.0" encoding="utf-8"?>
<Types xmlns="http://schemas.openxmlformats.org/package/2006/content-types">
  <Default ContentType="application/x-fontdata" Extension="fntdata"/>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Fraunces Bold" charset="1" panose="00000000000000000000"/>
      <p:regular r:id="rId40"/>
    </p:embeddedFont>
    <p:embeddedFont>
      <p:font typeface="Fraunces" charset="1" panose="00000000000000000000"/>
      <p:regular r:id="rId41"/>
    </p:embeddedFont>
    <p:embeddedFont>
      <p:font typeface="Migra Extra-Light" charset="1" panose="00000300000000000000"/>
      <p:regular r:id="rId42"/>
    </p:embeddedFont>
    <p:embeddedFont>
      <p:font typeface="Migra Ultra-Bold" charset="1" panose="00000900000000000000"/>
      <p:regular r:id="rId43"/>
    </p:embeddedFont>
    <p:embeddedFont>
      <p:font typeface="Garet Bold" charset="1" panose="0000000000000000000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notesMasters/notesMaster1.xml" Type="http://schemas.openxmlformats.org/officeDocument/2006/relationships/notesMaster"/><Relationship Id="rId45" Target="theme/theme2.xml" Type="http://schemas.openxmlformats.org/officeDocument/2006/relationships/theme"/><Relationship Id="rId46" Target="notesSlides/notesSlide1.xml" Type="http://schemas.openxmlformats.org/officeDocument/2006/relationships/notesSlide"/><Relationship Id="rId47" Target="fonts/font47.fntdata" Type="http://schemas.openxmlformats.org/officeDocument/2006/relationships/font"/><Relationship Id="rId48" Target="notesSlides/notesSlide2.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1.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add compatoriors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30.jpeg" Type="http://schemas.openxmlformats.org/officeDocument/2006/relationships/image"/><Relationship Id="rId7" Target="../media/aAEmyLtlUB8.mp3" Type="http://schemas.microsoft.com/office/2007/relationships/media"/><Relationship Id="rId8" Target="../media/aAEmyLtlUB8.mp3" Type="http://schemas.openxmlformats.org/officeDocument/2006/relationships/audio"/></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https://www.instagram.com/p/DA81XJZtnkm/?img_index=9"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png" Type="http://schemas.openxmlformats.org/officeDocument/2006/relationships/image"/><Relationship Id="rId4" Target="../media/image2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jpe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 Id="rId6"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AutoShape 2" id="2"/>
          <p:cNvSpPr/>
          <p:nvPr/>
        </p:nvSpPr>
        <p:spPr>
          <a:xfrm>
            <a:off x="5548588" y="9243118"/>
            <a:ext cx="15602100" cy="0"/>
          </a:xfrm>
          <a:prstGeom prst="line">
            <a:avLst/>
          </a:prstGeom>
          <a:ln cap="rnd" w="19050">
            <a:solidFill>
              <a:srgbClr val="402B03"/>
            </a:solidFill>
            <a:prstDash val="solid"/>
            <a:headEnd type="none" len="sm" w="sm"/>
            <a:tailEnd type="none" len="sm" w="sm"/>
          </a:ln>
        </p:spPr>
      </p:sp>
      <p:sp>
        <p:nvSpPr>
          <p:cNvPr name="Freeform 3" id="3"/>
          <p:cNvSpPr/>
          <p:nvPr/>
        </p:nvSpPr>
        <p:spPr>
          <a:xfrm flipH="false" flipV="false" rot="0">
            <a:off x="310863" y="8633958"/>
            <a:ext cx="5109117" cy="1218321"/>
          </a:xfrm>
          <a:custGeom>
            <a:avLst/>
            <a:gdLst/>
            <a:ahLst/>
            <a:cxnLst/>
            <a:rect r="r" b="b" t="t" l="l"/>
            <a:pathLst>
              <a:path h="1218321" w="5109117">
                <a:moveTo>
                  <a:pt x="0" y="0"/>
                </a:moveTo>
                <a:lnTo>
                  <a:pt x="5109116" y="0"/>
                </a:lnTo>
                <a:lnTo>
                  <a:pt x="5109116" y="1218321"/>
                </a:lnTo>
                <a:lnTo>
                  <a:pt x="0" y="1218321"/>
                </a:lnTo>
                <a:lnTo>
                  <a:pt x="0" y="0"/>
                </a:lnTo>
                <a:close/>
              </a:path>
            </a:pathLst>
          </a:custGeom>
          <a:blipFill>
            <a:blip r:embed="rId2">
              <a:extLst>
                <a:ext uri="{96DAC541-7B7A-43D3-8B79-37D633B846F1}">
                  <asvg:svgBlip xmlns:asvg="http://schemas.microsoft.com/office/drawing/2016/SVG/main" r:embed="rId3"/>
                </a:ext>
              </a:extLst>
            </a:blip>
            <a:stretch>
              <a:fillRect l="0" t="-9758" r="0" b="-9758"/>
            </a:stretch>
          </a:blipFill>
        </p:spPr>
      </p:sp>
      <p:sp>
        <p:nvSpPr>
          <p:cNvPr name="Freeform 4" id="4"/>
          <p:cNvSpPr/>
          <p:nvPr/>
        </p:nvSpPr>
        <p:spPr>
          <a:xfrm flipH="false" flipV="false" rot="0">
            <a:off x="5306962" y="1404809"/>
            <a:ext cx="7258644" cy="6313899"/>
          </a:xfrm>
          <a:custGeom>
            <a:avLst/>
            <a:gdLst/>
            <a:ahLst/>
            <a:cxnLst/>
            <a:rect r="r" b="b" t="t" l="l"/>
            <a:pathLst>
              <a:path h="6313899" w="7258644">
                <a:moveTo>
                  <a:pt x="0" y="0"/>
                </a:moveTo>
                <a:lnTo>
                  <a:pt x="7258645" y="0"/>
                </a:lnTo>
                <a:lnTo>
                  <a:pt x="7258645" y="6313899"/>
                </a:lnTo>
                <a:lnTo>
                  <a:pt x="0" y="6313899"/>
                </a:lnTo>
                <a:lnTo>
                  <a:pt x="0" y="0"/>
                </a:lnTo>
                <a:close/>
              </a:path>
            </a:pathLst>
          </a:custGeom>
          <a:blipFill>
            <a:blip r:embed="rId4"/>
            <a:stretch>
              <a:fillRect l="0" t="-4176" r="0" b="-10786"/>
            </a:stretch>
          </a:blipFill>
        </p:spPr>
      </p:sp>
      <p:sp>
        <p:nvSpPr>
          <p:cNvPr name="Freeform 5" id="5"/>
          <p:cNvSpPr/>
          <p:nvPr/>
        </p:nvSpPr>
        <p:spPr>
          <a:xfrm flipH="false" flipV="false" rot="0">
            <a:off x="15392606" y="9525"/>
            <a:ext cx="2895394" cy="1907749"/>
          </a:xfrm>
          <a:custGeom>
            <a:avLst/>
            <a:gdLst/>
            <a:ahLst/>
            <a:cxnLst/>
            <a:rect r="r" b="b" t="t" l="l"/>
            <a:pathLst>
              <a:path h="1907749" w="2895394">
                <a:moveTo>
                  <a:pt x="0" y="0"/>
                </a:moveTo>
                <a:lnTo>
                  <a:pt x="2895394" y="0"/>
                </a:lnTo>
                <a:lnTo>
                  <a:pt x="2895394" y="1907749"/>
                </a:lnTo>
                <a:lnTo>
                  <a:pt x="0" y="1907749"/>
                </a:lnTo>
                <a:lnTo>
                  <a:pt x="0" y="0"/>
                </a:lnTo>
                <a:close/>
              </a:path>
            </a:pathLst>
          </a:custGeom>
          <a:blipFill>
            <a:blip r:embed="rId5"/>
            <a:stretch>
              <a:fillRect l="-355289" t="0" r="-18165" b="0"/>
            </a:stretch>
          </a:blipFill>
        </p:spPr>
      </p:sp>
      <p:sp>
        <p:nvSpPr>
          <p:cNvPr name="TextBox 6" id="6"/>
          <p:cNvSpPr txBox="true"/>
          <p:nvPr/>
        </p:nvSpPr>
        <p:spPr>
          <a:xfrm rot="0">
            <a:off x="627247" y="8844523"/>
            <a:ext cx="4476349" cy="482865"/>
          </a:xfrm>
          <a:prstGeom prst="rect">
            <a:avLst/>
          </a:prstGeom>
        </p:spPr>
        <p:txBody>
          <a:bodyPr anchor="t" rtlCol="false" tIns="0" lIns="0" bIns="0" rIns="0">
            <a:spAutoFit/>
          </a:bodyPr>
          <a:lstStyle/>
          <a:p>
            <a:pPr algn="ctr" marL="0" indent="0" lvl="0">
              <a:lnSpc>
                <a:spcPts val="4069"/>
              </a:lnSpc>
              <a:spcBef>
                <a:spcPct val="0"/>
              </a:spcBef>
            </a:pPr>
            <a:r>
              <a:rPr lang="en-US" b="true" sz="2906" strike="noStrike" u="none">
                <a:solidFill>
                  <a:srgbClr val="402B03"/>
                </a:solidFill>
                <a:latin typeface="Fraunces Bold"/>
                <a:ea typeface="Fraunces Bold"/>
                <a:cs typeface="Fraunces Bold"/>
                <a:sym typeface="Fraunces Bold"/>
              </a:rPr>
              <a:t>By Initiative Gang Team</a:t>
            </a:r>
          </a:p>
        </p:txBody>
      </p:sp>
      <p:sp>
        <p:nvSpPr>
          <p:cNvPr name="Freeform 7" id="7"/>
          <p:cNvSpPr/>
          <p:nvPr/>
        </p:nvSpPr>
        <p:spPr>
          <a:xfrm flipH="false" flipV="false" rot="0">
            <a:off x="13286133" y="74825"/>
            <a:ext cx="2586010" cy="1907749"/>
          </a:xfrm>
          <a:custGeom>
            <a:avLst/>
            <a:gdLst/>
            <a:ahLst/>
            <a:cxnLst/>
            <a:rect r="r" b="b" t="t" l="l"/>
            <a:pathLst>
              <a:path h="1907749" w="2586010">
                <a:moveTo>
                  <a:pt x="0" y="0"/>
                </a:moveTo>
                <a:lnTo>
                  <a:pt x="2586010" y="0"/>
                </a:lnTo>
                <a:lnTo>
                  <a:pt x="2586010" y="1907750"/>
                </a:lnTo>
                <a:lnTo>
                  <a:pt x="0" y="1907750"/>
                </a:lnTo>
                <a:lnTo>
                  <a:pt x="0" y="0"/>
                </a:lnTo>
                <a:close/>
              </a:path>
            </a:pathLst>
          </a:custGeom>
          <a:blipFill>
            <a:blip r:embed="rId5"/>
            <a:stretch>
              <a:fillRect l="-30507" t="0" r="-399590" b="0"/>
            </a:stretch>
          </a:blipFill>
        </p:spPr>
      </p:sp>
      <p:sp>
        <p:nvSpPr>
          <p:cNvPr name="TextBox 8" id="8"/>
          <p:cNvSpPr txBox="true"/>
          <p:nvPr/>
        </p:nvSpPr>
        <p:spPr>
          <a:xfrm rot="0">
            <a:off x="6399026" y="7850977"/>
            <a:ext cx="5093568" cy="886884"/>
          </a:xfrm>
          <a:prstGeom prst="rect">
            <a:avLst/>
          </a:prstGeom>
        </p:spPr>
        <p:txBody>
          <a:bodyPr anchor="t" rtlCol="false" tIns="0" lIns="0" bIns="0" rIns="0">
            <a:spAutoFit/>
          </a:bodyPr>
          <a:lstStyle/>
          <a:p>
            <a:pPr algn="ctr">
              <a:lnSpc>
                <a:spcPts val="7291"/>
              </a:lnSpc>
              <a:spcBef>
                <a:spcPct val="0"/>
              </a:spcBef>
            </a:pPr>
            <a:r>
              <a:rPr lang="en-US" sz="5208">
                <a:solidFill>
                  <a:srgbClr val="306D33"/>
                </a:solidFill>
                <a:latin typeface="Fraunces"/>
                <a:ea typeface="Fraunces"/>
                <a:cs typeface="Fraunces"/>
                <a:sym typeface="Fraunces"/>
              </a:rPr>
              <a:t>Own Your Word</a:t>
            </a:r>
          </a:p>
        </p:txBody>
      </p:sp>
      <p:sp>
        <p:nvSpPr>
          <p:cNvPr name="TextBox 9" id="9"/>
          <p:cNvSpPr txBox="true"/>
          <p:nvPr/>
        </p:nvSpPr>
        <p:spPr>
          <a:xfrm rot="0">
            <a:off x="7439192" y="7462614"/>
            <a:ext cx="3184686" cy="540763"/>
          </a:xfrm>
          <a:prstGeom prst="rect">
            <a:avLst/>
          </a:prstGeom>
        </p:spPr>
        <p:txBody>
          <a:bodyPr anchor="t" rtlCol="false" tIns="0" lIns="0" bIns="0" rIns="0">
            <a:spAutoFit/>
          </a:bodyPr>
          <a:lstStyle/>
          <a:p>
            <a:pPr algn="ctr">
              <a:lnSpc>
                <a:spcPts val="4227"/>
              </a:lnSpc>
              <a:spcBef>
                <a:spcPct val="0"/>
              </a:spcBef>
            </a:pPr>
            <a:r>
              <a:rPr lang="en-US" sz="3019">
                <a:solidFill>
                  <a:srgbClr val="402B03"/>
                </a:solidFill>
                <a:latin typeface="Migra Extra-Light"/>
                <a:ea typeface="Migra Extra-Light"/>
                <a:cs typeface="Migra Extra-Light"/>
                <a:sym typeface="Migra Extra-Light"/>
              </a:rPr>
              <a:t>Mental Health Center </a:t>
            </a:r>
          </a:p>
        </p:txBody>
      </p:sp>
      <p:pic>
        <p:nvPicPr>
          <p:cNvPr name="Picture 10" id="10">
            <a:hlinkClick action="ppaction://media"/>
          </p:cNvPr>
          <p:cNvPicPr>
            <a:picLocks noChangeAspect="true"/>
          </p:cNvPicPr>
          <p:nvPr>
            <a:audioFile r:link="rId8"/>
            <p:extLst>
              <p:ext uri="{DAA4B4D4-6D71-4841-9C94-3DE7FCFB9230}">
                <p14:media xmlns:p14="http://schemas.microsoft.com/office/powerpoint/2010/main" r:embed="rId7">
                  <p14:trim st="0.0000" end="151452.4200"/>
                  <p14:fade in="2700" out="3100"/>
                </p14:media>
              </p:ext>
            </p:extLst>
          </p:nvPr>
        </p:nvPicPr>
        <p:blipFill>
          <a:blip r:embed="rId6"/>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0"/>
                </p:tgtEl>
              </p:cBhvr>
            </p:cmd>
            <p:audio>
              <p:cMediaNode vol="12000" showWhenStopped="false">
                <p:cTn/>
                <p:tgtEl>
                  <p:spTgt spid="10"/>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1444130" y="3620848"/>
            <a:ext cx="15399739" cy="4156605"/>
            <a:chOff x="0" y="0"/>
            <a:chExt cx="20532985" cy="5542141"/>
          </a:xfrm>
        </p:grpSpPr>
        <p:grpSp>
          <p:nvGrpSpPr>
            <p:cNvPr name="Group 3" id="3"/>
            <p:cNvGrpSpPr/>
            <p:nvPr/>
          </p:nvGrpSpPr>
          <p:grpSpPr>
            <a:xfrm rot="0">
              <a:off x="0" y="0"/>
              <a:ext cx="20532985" cy="5542141"/>
              <a:chOff x="0" y="0"/>
              <a:chExt cx="4055898" cy="1094744"/>
            </a:xfrm>
          </p:grpSpPr>
          <p:sp>
            <p:nvSpPr>
              <p:cNvPr name="Freeform 4" id="4"/>
              <p:cNvSpPr/>
              <p:nvPr/>
            </p:nvSpPr>
            <p:spPr>
              <a:xfrm flipH="false" flipV="false" rot="0">
                <a:off x="0" y="0"/>
                <a:ext cx="4055899" cy="1094744"/>
              </a:xfrm>
              <a:custGeom>
                <a:avLst/>
                <a:gdLst/>
                <a:ahLst/>
                <a:cxnLst/>
                <a:rect r="r" b="b" t="t" l="l"/>
                <a:pathLst>
                  <a:path h="1094744" w="4055899">
                    <a:moveTo>
                      <a:pt x="0" y="0"/>
                    </a:moveTo>
                    <a:lnTo>
                      <a:pt x="4055899" y="0"/>
                    </a:lnTo>
                    <a:lnTo>
                      <a:pt x="4055899" y="1094744"/>
                    </a:lnTo>
                    <a:lnTo>
                      <a:pt x="0" y="1094744"/>
                    </a:lnTo>
                    <a:close/>
                  </a:path>
                </a:pathLst>
              </a:custGeom>
              <a:solidFill>
                <a:srgbClr val="E0D1BE"/>
              </a:solidFill>
              <a:ln cap="sq">
                <a:noFill/>
                <a:prstDash val="solid"/>
                <a:miter/>
              </a:ln>
            </p:spPr>
          </p:sp>
          <p:sp>
            <p:nvSpPr>
              <p:cNvPr name="TextBox 5" id="5"/>
              <p:cNvSpPr txBox="true"/>
              <p:nvPr/>
            </p:nvSpPr>
            <p:spPr>
              <a:xfrm>
                <a:off x="0" y="-38100"/>
                <a:ext cx="4055898" cy="1132844"/>
              </a:xfrm>
              <a:prstGeom prst="rect">
                <a:avLst/>
              </a:prstGeom>
            </p:spPr>
            <p:txBody>
              <a:bodyPr anchor="ctr" rtlCol="false" tIns="50800" lIns="50800" bIns="50800" rIns="50800"/>
              <a:lstStyle/>
              <a:p>
                <a:pPr algn="ctr" marL="0" indent="0" lvl="0">
                  <a:lnSpc>
                    <a:spcPts val="2799"/>
                  </a:lnSpc>
                  <a:spcBef>
                    <a:spcPct val="0"/>
                  </a:spcBef>
                </a:pPr>
              </a:p>
            </p:txBody>
          </p:sp>
        </p:grpSp>
        <p:sp>
          <p:nvSpPr>
            <p:cNvPr name="TextBox 6" id="6"/>
            <p:cNvSpPr txBox="true"/>
            <p:nvPr/>
          </p:nvSpPr>
          <p:spPr>
            <a:xfrm rot="0">
              <a:off x="1452707" y="784155"/>
              <a:ext cx="17627571" cy="3754755"/>
            </a:xfrm>
            <a:prstGeom prst="rect">
              <a:avLst/>
            </a:prstGeom>
          </p:spPr>
          <p:txBody>
            <a:bodyPr anchor="t" rtlCol="false" tIns="0" lIns="0" bIns="0" rIns="0">
              <a:spAutoFit/>
            </a:bodyPr>
            <a:lstStyle/>
            <a:p>
              <a:pPr algn="ctr" marL="0" indent="0" lvl="0">
                <a:lnSpc>
                  <a:spcPts val="5760"/>
                </a:lnSpc>
              </a:pPr>
              <a:r>
                <a:rPr lang="en-US" sz="3200">
                  <a:solidFill>
                    <a:srgbClr val="000000"/>
                  </a:solidFill>
                  <a:latin typeface="Migra Extra-Light"/>
                  <a:ea typeface="Migra Extra-Light"/>
                  <a:cs typeface="Migra Extra-Light"/>
                  <a:sym typeface="Migra Extra-Light"/>
                </a:rPr>
                <a:t>The 7 Ps are 7 matrices which include “</a:t>
              </a:r>
              <a:r>
                <a:rPr lang="en-US" b="true" sz="3200">
                  <a:solidFill>
                    <a:srgbClr val="000000"/>
                  </a:solidFill>
                  <a:latin typeface="Migra Ultra-Bold"/>
                  <a:ea typeface="Migra Ultra-Bold"/>
                  <a:cs typeface="Migra Ultra-Bold"/>
                  <a:sym typeface="Migra Ultra-Bold"/>
                </a:rPr>
                <a:t>Product, Place, price, Promotions, People, Process, Physical Evidence </a:t>
              </a:r>
              <a:r>
                <a:rPr lang="en-US" sz="3200">
                  <a:solidFill>
                    <a:srgbClr val="000000"/>
                  </a:solidFill>
                  <a:latin typeface="Migra Extra-Light"/>
                  <a:ea typeface="Migra Extra-Light"/>
                  <a:cs typeface="Migra Extra-Light"/>
                  <a:sym typeface="Migra Extra-Light"/>
                </a:rPr>
                <a:t>“which are essential for effective marketing, showcasing services, ensuring customer satisfaction, and building a strong relationship with </a:t>
              </a:r>
              <a:r>
                <a:rPr lang="en-US" b="true" sz="3200">
                  <a:solidFill>
                    <a:srgbClr val="000000"/>
                  </a:solidFill>
                  <a:latin typeface="Migra Ultra-Bold"/>
                  <a:ea typeface="Migra Ultra-Bold"/>
                  <a:cs typeface="Migra Ultra-Bold"/>
                  <a:sym typeface="Migra Ultra-Bold"/>
                </a:rPr>
                <a:t>clients</a:t>
              </a:r>
              <a:r>
                <a:rPr lang="en-US" sz="3200">
                  <a:solidFill>
                    <a:srgbClr val="000000"/>
                  </a:solidFill>
                  <a:latin typeface="Migra Extra-Light"/>
                  <a:ea typeface="Migra Extra-Light"/>
                  <a:cs typeface="Migra Extra-Light"/>
                  <a:sym typeface="Migra Extra-Light"/>
                </a:rPr>
                <a:t> and</a:t>
              </a:r>
              <a:r>
                <a:rPr lang="en-US" b="true" sz="3200">
                  <a:solidFill>
                    <a:srgbClr val="000000"/>
                  </a:solidFill>
                  <a:latin typeface="Migra Ultra-Bold"/>
                  <a:ea typeface="Migra Ultra-Bold"/>
                  <a:cs typeface="Migra Ultra-Bold"/>
                  <a:sym typeface="Migra Ultra-Bold"/>
                </a:rPr>
                <a:t> other business </a:t>
              </a:r>
              <a:r>
                <a:rPr lang="en-US" sz="3200">
                  <a:solidFill>
                    <a:srgbClr val="000000"/>
                  </a:solidFill>
                  <a:latin typeface="Migra Extra-Light"/>
                  <a:ea typeface="Migra Extra-Light"/>
                  <a:cs typeface="Migra Extra-Light"/>
                  <a:sym typeface="Migra Extra-Light"/>
                </a:rPr>
                <a:t> </a:t>
              </a:r>
            </a:p>
          </p:txBody>
        </p:sp>
      </p:grpSp>
      <p:grpSp>
        <p:nvGrpSpPr>
          <p:cNvPr name="Group 7" id="7"/>
          <p:cNvGrpSpPr/>
          <p:nvPr/>
        </p:nvGrpSpPr>
        <p:grpSpPr>
          <a:xfrm rot="0">
            <a:off x="4057144" y="2033155"/>
            <a:ext cx="11627819" cy="1212851"/>
            <a:chOff x="0" y="0"/>
            <a:chExt cx="15503759" cy="1617134"/>
          </a:xfrm>
        </p:grpSpPr>
        <p:sp>
          <p:nvSpPr>
            <p:cNvPr name="TextBox 8" id="8"/>
            <p:cNvSpPr txBox="true"/>
            <p:nvPr/>
          </p:nvSpPr>
          <p:spPr>
            <a:xfrm rot="0">
              <a:off x="0" y="66675"/>
              <a:ext cx="14265342" cy="1550459"/>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306D33"/>
                  </a:solidFill>
                  <a:latin typeface="Migra Ultra-Bold"/>
                  <a:ea typeface="Migra Ultra-Bold"/>
                  <a:cs typeface="Migra Ultra-Bold"/>
                  <a:sym typeface="Migra Ultra-Bold"/>
                </a:rPr>
                <a:t>7 P</a:t>
              </a:r>
            </a:p>
          </p:txBody>
        </p:sp>
        <p:sp>
          <p:nvSpPr>
            <p:cNvPr name="TextBox 9" id="9"/>
            <p:cNvSpPr txBox="true"/>
            <p:nvPr/>
          </p:nvSpPr>
          <p:spPr>
            <a:xfrm rot="0">
              <a:off x="1238416" y="417613"/>
              <a:ext cx="14265342" cy="1065748"/>
            </a:xfrm>
            <a:prstGeom prst="rect">
              <a:avLst/>
            </a:prstGeom>
          </p:spPr>
          <p:txBody>
            <a:bodyPr anchor="t" rtlCol="false" tIns="0" lIns="0" bIns="0" rIns="0">
              <a:spAutoFit/>
            </a:bodyPr>
            <a:lstStyle/>
            <a:p>
              <a:pPr algn="ctr" marL="0" indent="0" lvl="0">
                <a:lnSpc>
                  <a:spcPts val="5500"/>
                </a:lnSpc>
                <a:spcBef>
                  <a:spcPct val="0"/>
                </a:spcBef>
              </a:pPr>
              <a:r>
                <a:rPr lang="en-US" b="true" sz="5500">
                  <a:solidFill>
                    <a:srgbClr val="306D33"/>
                  </a:solidFill>
                  <a:latin typeface="Migra Ultra-Bold"/>
                  <a:ea typeface="Migra Ultra-Bold"/>
                  <a:cs typeface="Migra Ultra-Bold"/>
                  <a:sym typeface="Migra Ultra-Bold"/>
                </a:rPr>
                <a:t>S</a:t>
              </a:r>
            </a:p>
          </p:txBody>
        </p:sp>
      </p:grpSp>
      <p:sp>
        <p:nvSpPr>
          <p:cNvPr name="Freeform 10" id="10"/>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3572049" y="659007"/>
            <a:ext cx="11627819" cy="1212851"/>
            <a:chOff x="0" y="0"/>
            <a:chExt cx="15503759" cy="1617134"/>
          </a:xfrm>
        </p:grpSpPr>
        <p:sp>
          <p:nvSpPr>
            <p:cNvPr name="TextBox 3" id="3"/>
            <p:cNvSpPr txBox="true"/>
            <p:nvPr/>
          </p:nvSpPr>
          <p:spPr>
            <a:xfrm rot="0">
              <a:off x="0" y="66675"/>
              <a:ext cx="14265342" cy="1550459"/>
            </a:xfrm>
            <a:prstGeom prst="rect">
              <a:avLst/>
            </a:prstGeom>
          </p:spPr>
          <p:txBody>
            <a:bodyPr anchor="t" rtlCol="false" tIns="0" lIns="0" bIns="0" rIns="0">
              <a:spAutoFit/>
            </a:bodyPr>
            <a:lstStyle/>
            <a:p>
              <a:pPr algn="ctr" marL="0" indent="0" lvl="0">
                <a:lnSpc>
                  <a:spcPts val="8000"/>
                </a:lnSpc>
                <a:spcBef>
                  <a:spcPct val="0"/>
                </a:spcBef>
              </a:pPr>
              <a:r>
                <a:rPr lang="en-US" b="true" sz="8000">
                  <a:solidFill>
                    <a:srgbClr val="306D33"/>
                  </a:solidFill>
                  <a:latin typeface="Migra Ultra-Bold"/>
                  <a:ea typeface="Migra Ultra-Bold"/>
                  <a:cs typeface="Migra Ultra-Bold"/>
                  <a:sym typeface="Migra Ultra-Bold"/>
                </a:rPr>
                <a:t>7 P</a:t>
              </a:r>
            </a:p>
          </p:txBody>
        </p:sp>
        <p:sp>
          <p:nvSpPr>
            <p:cNvPr name="TextBox 4" id="4"/>
            <p:cNvSpPr txBox="true"/>
            <p:nvPr/>
          </p:nvSpPr>
          <p:spPr>
            <a:xfrm rot="0">
              <a:off x="1238416" y="417613"/>
              <a:ext cx="14265342" cy="1065748"/>
            </a:xfrm>
            <a:prstGeom prst="rect">
              <a:avLst/>
            </a:prstGeom>
          </p:spPr>
          <p:txBody>
            <a:bodyPr anchor="t" rtlCol="false" tIns="0" lIns="0" bIns="0" rIns="0">
              <a:spAutoFit/>
            </a:bodyPr>
            <a:lstStyle/>
            <a:p>
              <a:pPr algn="ctr" marL="0" indent="0" lvl="0">
                <a:lnSpc>
                  <a:spcPts val="5500"/>
                </a:lnSpc>
                <a:spcBef>
                  <a:spcPct val="0"/>
                </a:spcBef>
              </a:pPr>
              <a:r>
                <a:rPr lang="en-US" b="true" sz="5500">
                  <a:solidFill>
                    <a:srgbClr val="306D33"/>
                  </a:solidFill>
                  <a:latin typeface="Migra Ultra-Bold"/>
                  <a:ea typeface="Migra Ultra-Bold"/>
                  <a:cs typeface="Migra Ultra-Bold"/>
                  <a:sym typeface="Migra Ultra-Bold"/>
                </a:rPr>
                <a:t>S</a:t>
              </a:r>
            </a:p>
          </p:txBody>
        </p:sp>
      </p:grpSp>
      <p:grpSp>
        <p:nvGrpSpPr>
          <p:cNvPr name="Group 5" id="5"/>
          <p:cNvGrpSpPr/>
          <p:nvPr/>
        </p:nvGrpSpPr>
        <p:grpSpPr>
          <a:xfrm rot="0">
            <a:off x="1028700" y="1871858"/>
            <a:ext cx="3265242" cy="2476147"/>
            <a:chOff x="0" y="0"/>
            <a:chExt cx="820950" cy="622555"/>
          </a:xfrm>
        </p:grpSpPr>
        <p:sp>
          <p:nvSpPr>
            <p:cNvPr name="Freeform 6" id="6"/>
            <p:cNvSpPr/>
            <p:nvPr/>
          </p:nvSpPr>
          <p:spPr>
            <a:xfrm flipH="false" flipV="false" rot="0">
              <a:off x="0" y="0"/>
              <a:ext cx="820950" cy="622555"/>
            </a:xfrm>
            <a:custGeom>
              <a:avLst/>
              <a:gdLst/>
              <a:ahLst/>
              <a:cxnLst/>
              <a:rect r="r" b="b" t="t" l="l"/>
              <a:pathLst>
                <a:path h="622555" w="820950">
                  <a:moveTo>
                    <a:pt x="37936" y="0"/>
                  </a:moveTo>
                  <a:lnTo>
                    <a:pt x="783014" y="0"/>
                  </a:lnTo>
                  <a:cubicBezTo>
                    <a:pt x="793075" y="0"/>
                    <a:pt x="802725" y="3997"/>
                    <a:pt x="809839" y="11111"/>
                  </a:cubicBezTo>
                  <a:cubicBezTo>
                    <a:pt x="816953" y="18226"/>
                    <a:pt x="820950" y="27875"/>
                    <a:pt x="820950" y="37936"/>
                  </a:cubicBezTo>
                  <a:lnTo>
                    <a:pt x="820950" y="584619"/>
                  </a:lnTo>
                  <a:cubicBezTo>
                    <a:pt x="820950" y="594680"/>
                    <a:pt x="816953" y="604330"/>
                    <a:pt x="809839" y="611444"/>
                  </a:cubicBezTo>
                  <a:cubicBezTo>
                    <a:pt x="802725" y="618558"/>
                    <a:pt x="793075" y="622555"/>
                    <a:pt x="783014" y="622555"/>
                  </a:cubicBezTo>
                  <a:lnTo>
                    <a:pt x="37936" y="622555"/>
                  </a:lnTo>
                  <a:cubicBezTo>
                    <a:pt x="27875" y="622555"/>
                    <a:pt x="18226" y="618558"/>
                    <a:pt x="11111" y="611444"/>
                  </a:cubicBezTo>
                  <a:cubicBezTo>
                    <a:pt x="3997" y="604330"/>
                    <a:pt x="0" y="594680"/>
                    <a:pt x="0" y="584619"/>
                  </a:cubicBezTo>
                  <a:lnTo>
                    <a:pt x="0" y="37936"/>
                  </a:lnTo>
                  <a:cubicBezTo>
                    <a:pt x="0" y="27875"/>
                    <a:pt x="3997" y="18226"/>
                    <a:pt x="11111" y="11111"/>
                  </a:cubicBezTo>
                  <a:cubicBezTo>
                    <a:pt x="18226" y="3997"/>
                    <a:pt x="27875" y="0"/>
                    <a:pt x="37936" y="0"/>
                  </a:cubicBezTo>
                  <a:close/>
                </a:path>
              </a:pathLst>
            </a:custGeom>
            <a:solidFill>
              <a:srgbClr val="E0D1BE"/>
            </a:solidFill>
          </p:spPr>
        </p:sp>
        <p:sp>
          <p:nvSpPr>
            <p:cNvPr name="TextBox 7" id="7"/>
            <p:cNvSpPr txBox="true"/>
            <p:nvPr/>
          </p:nvSpPr>
          <p:spPr>
            <a:xfrm>
              <a:off x="0" y="9525"/>
              <a:ext cx="820950" cy="613030"/>
            </a:xfrm>
            <a:prstGeom prst="rect">
              <a:avLst/>
            </a:prstGeom>
          </p:spPr>
          <p:txBody>
            <a:bodyPr anchor="ctr" rtlCol="false" tIns="50800" lIns="50800" bIns="50800" rIns="50800"/>
            <a:lstStyle/>
            <a:p>
              <a:pPr algn="ctr">
                <a:lnSpc>
                  <a:spcPts val="1919"/>
                </a:lnSpc>
              </a:pPr>
            </a:p>
          </p:txBody>
        </p:sp>
      </p:grpSp>
      <p:sp>
        <p:nvSpPr>
          <p:cNvPr name="TextBox 8" id="8"/>
          <p:cNvSpPr txBox="true"/>
          <p:nvPr/>
        </p:nvSpPr>
        <p:spPr>
          <a:xfrm rot="0">
            <a:off x="1692716" y="2208367"/>
            <a:ext cx="1941236"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Product</a:t>
            </a:r>
          </a:p>
        </p:txBody>
      </p:sp>
      <p:sp>
        <p:nvSpPr>
          <p:cNvPr name="TextBox 9" id="9"/>
          <p:cNvSpPr txBox="true"/>
          <p:nvPr/>
        </p:nvSpPr>
        <p:spPr>
          <a:xfrm rot="0">
            <a:off x="1028700" y="2724860"/>
            <a:ext cx="3265242" cy="13430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Mental Health for therapy, coaching, education, and other activities for mindfulness through different kinds of events and workshops. Also with variety of membership </a:t>
            </a:r>
          </a:p>
        </p:txBody>
      </p:sp>
      <p:grpSp>
        <p:nvGrpSpPr>
          <p:cNvPr name="Group 10" id="10"/>
          <p:cNvGrpSpPr/>
          <p:nvPr/>
        </p:nvGrpSpPr>
        <p:grpSpPr>
          <a:xfrm rot="0">
            <a:off x="4674942" y="1871858"/>
            <a:ext cx="2996757" cy="3930502"/>
            <a:chOff x="0" y="0"/>
            <a:chExt cx="875715" cy="1148574"/>
          </a:xfrm>
        </p:grpSpPr>
        <p:sp>
          <p:nvSpPr>
            <p:cNvPr name="Freeform 11" id="11"/>
            <p:cNvSpPr/>
            <p:nvPr/>
          </p:nvSpPr>
          <p:spPr>
            <a:xfrm flipH="false" flipV="false" rot="0">
              <a:off x="0" y="0"/>
              <a:ext cx="875715" cy="1148574"/>
            </a:xfrm>
            <a:custGeom>
              <a:avLst/>
              <a:gdLst/>
              <a:ahLst/>
              <a:cxnLst/>
              <a:rect r="r" b="b" t="t" l="l"/>
              <a:pathLst>
                <a:path h="1148574" w="875715">
                  <a:moveTo>
                    <a:pt x="41335" y="0"/>
                  </a:moveTo>
                  <a:lnTo>
                    <a:pt x="834380" y="0"/>
                  </a:lnTo>
                  <a:cubicBezTo>
                    <a:pt x="857208" y="0"/>
                    <a:pt x="875715" y="18506"/>
                    <a:pt x="875715" y="41335"/>
                  </a:cubicBezTo>
                  <a:lnTo>
                    <a:pt x="875715" y="1107239"/>
                  </a:lnTo>
                  <a:cubicBezTo>
                    <a:pt x="875715" y="1130068"/>
                    <a:pt x="857208" y="1148574"/>
                    <a:pt x="834380" y="1148574"/>
                  </a:cubicBezTo>
                  <a:lnTo>
                    <a:pt x="41335" y="1148574"/>
                  </a:lnTo>
                  <a:cubicBezTo>
                    <a:pt x="18506" y="1148574"/>
                    <a:pt x="0" y="1130068"/>
                    <a:pt x="0" y="1107239"/>
                  </a:cubicBezTo>
                  <a:lnTo>
                    <a:pt x="0" y="41335"/>
                  </a:lnTo>
                  <a:cubicBezTo>
                    <a:pt x="0" y="18506"/>
                    <a:pt x="18506" y="0"/>
                    <a:pt x="41335" y="0"/>
                  </a:cubicBezTo>
                  <a:close/>
                </a:path>
              </a:pathLst>
            </a:custGeom>
            <a:solidFill>
              <a:srgbClr val="E0D1BE"/>
            </a:solidFill>
            <a:ln cap="sq">
              <a:noFill/>
              <a:prstDash val="solid"/>
              <a:miter/>
            </a:ln>
          </p:spPr>
        </p:sp>
        <p:sp>
          <p:nvSpPr>
            <p:cNvPr name="TextBox 12" id="12"/>
            <p:cNvSpPr txBox="true"/>
            <p:nvPr/>
          </p:nvSpPr>
          <p:spPr>
            <a:xfrm>
              <a:off x="0" y="9525"/>
              <a:ext cx="875715" cy="1139049"/>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13" id="13"/>
          <p:cNvSpPr txBox="true"/>
          <p:nvPr/>
        </p:nvSpPr>
        <p:spPr>
          <a:xfrm rot="0">
            <a:off x="5334748"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Places</a:t>
            </a:r>
          </a:p>
        </p:txBody>
      </p:sp>
      <p:sp>
        <p:nvSpPr>
          <p:cNvPr name="TextBox 14" id="14"/>
          <p:cNvSpPr txBox="true"/>
          <p:nvPr/>
        </p:nvSpPr>
        <p:spPr>
          <a:xfrm rot="0">
            <a:off x="4944903" y="2724860"/>
            <a:ext cx="2630958" cy="26765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Duplex apartment with garden or a villa in 5th settlement.</a:t>
            </a:r>
          </a:p>
          <a:p>
            <a:pPr algn="ctr">
              <a:lnSpc>
                <a:spcPts val="2100"/>
              </a:lnSpc>
            </a:pPr>
            <a:r>
              <a:rPr lang="en-US" sz="1500">
                <a:solidFill>
                  <a:srgbClr val="21372D"/>
                </a:solidFill>
                <a:latin typeface="Migra Extra-Light"/>
                <a:ea typeface="Migra Extra-Light"/>
                <a:cs typeface="Migra Extra-Light"/>
                <a:sym typeface="Migra Extra-Light"/>
              </a:rPr>
              <a:t>With a garden and simple decoration, it would be relaxing  for the eyes with fresh air.</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Online website and page whcih would include soem information about the center and the plans for memeberships </a:t>
            </a:r>
          </a:p>
        </p:txBody>
      </p:sp>
      <p:grpSp>
        <p:nvGrpSpPr>
          <p:cNvPr name="Group 15" id="15"/>
          <p:cNvGrpSpPr/>
          <p:nvPr/>
        </p:nvGrpSpPr>
        <p:grpSpPr>
          <a:xfrm rot="0">
            <a:off x="7862199" y="1871858"/>
            <a:ext cx="2996757" cy="4684997"/>
            <a:chOff x="0" y="0"/>
            <a:chExt cx="875715" cy="1369053"/>
          </a:xfrm>
        </p:grpSpPr>
        <p:sp>
          <p:nvSpPr>
            <p:cNvPr name="Freeform 16" id="16"/>
            <p:cNvSpPr/>
            <p:nvPr/>
          </p:nvSpPr>
          <p:spPr>
            <a:xfrm flipH="false" flipV="false" rot="0">
              <a:off x="0" y="0"/>
              <a:ext cx="875715" cy="1369053"/>
            </a:xfrm>
            <a:custGeom>
              <a:avLst/>
              <a:gdLst/>
              <a:ahLst/>
              <a:cxnLst/>
              <a:rect r="r" b="b" t="t" l="l"/>
              <a:pathLst>
                <a:path h="1369053" w="875715">
                  <a:moveTo>
                    <a:pt x="41335" y="0"/>
                  </a:moveTo>
                  <a:lnTo>
                    <a:pt x="834380" y="0"/>
                  </a:lnTo>
                  <a:cubicBezTo>
                    <a:pt x="857208" y="0"/>
                    <a:pt x="875715" y="18506"/>
                    <a:pt x="875715" y="41335"/>
                  </a:cubicBezTo>
                  <a:lnTo>
                    <a:pt x="875715" y="1327719"/>
                  </a:lnTo>
                  <a:cubicBezTo>
                    <a:pt x="875715" y="1350547"/>
                    <a:pt x="857208" y="1369053"/>
                    <a:pt x="834380" y="1369053"/>
                  </a:cubicBezTo>
                  <a:lnTo>
                    <a:pt x="41335" y="1369053"/>
                  </a:lnTo>
                  <a:cubicBezTo>
                    <a:pt x="18506" y="1369053"/>
                    <a:pt x="0" y="1350547"/>
                    <a:pt x="0" y="1327719"/>
                  </a:cubicBezTo>
                  <a:lnTo>
                    <a:pt x="0" y="41335"/>
                  </a:lnTo>
                  <a:cubicBezTo>
                    <a:pt x="0" y="18506"/>
                    <a:pt x="18506" y="0"/>
                    <a:pt x="41335" y="0"/>
                  </a:cubicBezTo>
                  <a:close/>
                </a:path>
              </a:pathLst>
            </a:custGeom>
            <a:solidFill>
              <a:srgbClr val="E0D1BE"/>
            </a:solidFill>
            <a:ln cap="sq">
              <a:noFill/>
              <a:prstDash val="solid"/>
              <a:miter/>
            </a:ln>
          </p:spPr>
        </p:sp>
        <p:sp>
          <p:nvSpPr>
            <p:cNvPr name="TextBox 17" id="17"/>
            <p:cNvSpPr txBox="true"/>
            <p:nvPr/>
          </p:nvSpPr>
          <p:spPr>
            <a:xfrm>
              <a:off x="0" y="9525"/>
              <a:ext cx="875715" cy="1359528"/>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18" id="18"/>
          <p:cNvSpPr txBox="true"/>
          <p:nvPr/>
        </p:nvSpPr>
        <p:spPr>
          <a:xfrm rot="0">
            <a:off x="8424174"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Price</a:t>
            </a:r>
          </a:p>
        </p:txBody>
      </p:sp>
      <p:sp>
        <p:nvSpPr>
          <p:cNvPr name="TextBox 19" id="19"/>
          <p:cNvSpPr txBox="true"/>
          <p:nvPr/>
        </p:nvSpPr>
        <p:spPr>
          <a:xfrm rot="0">
            <a:off x="8055770" y="2724860"/>
            <a:ext cx="2630958" cy="34766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When it comes to the price, we do have differences if the client would need one session or multiple sessions or membership.</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1 session for 1k and he can apply for financial aid and will get 40% off</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 Multiple sessions like 6 a month which is 2 a week will be 4.5 k.</a:t>
            </a:r>
          </a:p>
          <a:p>
            <a:pPr algn="ctr">
              <a:lnSpc>
                <a:spcPts val="2100"/>
              </a:lnSpc>
            </a:pPr>
            <a:r>
              <a:rPr lang="en-US" sz="1500">
                <a:solidFill>
                  <a:srgbClr val="21372D"/>
                </a:solidFill>
                <a:latin typeface="Migra Extra-Light"/>
                <a:ea typeface="Migra Extra-Light"/>
                <a:cs typeface="Migra Extra-Light"/>
                <a:sym typeface="Migra Extra-Light"/>
              </a:rPr>
              <a:t> </a:t>
            </a:r>
          </a:p>
          <a:p>
            <a:pPr algn="ctr">
              <a:lnSpc>
                <a:spcPts val="2100"/>
              </a:lnSpc>
            </a:pPr>
            <a:r>
              <a:rPr lang="en-US" sz="1500">
                <a:solidFill>
                  <a:srgbClr val="21372D"/>
                </a:solidFill>
                <a:latin typeface="Migra Extra-Light"/>
                <a:ea typeface="Migra Extra-Light"/>
                <a:cs typeface="Migra Extra-Light"/>
                <a:sym typeface="Migra Extra-Light"/>
              </a:rPr>
              <a:t>If the customer through another customer both will get 10 % off </a:t>
            </a:r>
          </a:p>
        </p:txBody>
      </p:sp>
      <p:grpSp>
        <p:nvGrpSpPr>
          <p:cNvPr name="Group 20" id="20"/>
          <p:cNvGrpSpPr/>
          <p:nvPr/>
        </p:nvGrpSpPr>
        <p:grpSpPr>
          <a:xfrm rot="0">
            <a:off x="11239956" y="1871858"/>
            <a:ext cx="2947769" cy="3529527"/>
            <a:chOff x="0" y="0"/>
            <a:chExt cx="861399" cy="1031401"/>
          </a:xfrm>
        </p:grpSpPr>
        <p:sp>
          <p:nvSpPr>
            <p:cNvPr name="Freeform 21" id="21"/>
            <p:cNvSpPr/>
            <p:nvPr/>
          </p:nvSpPr>
          <p:spPr>
            <a:xfrm flipH="false" flipV="false" rot="0">
              <a:off x="0" y="0"/>
              <a:ext cx="861399" cy="1031401"/>
            </a:xfrm>
            <a:custGeom>
              <a:avLst/>
              <a:gdLst/>
              <a:ahLst/>
              <a:cxnLst/>
              <a:rect r="r" b="b" t="t" l="l"/>
              <a:pathLst>
                <a:path h="1031401" w="861399">
                  <a:moveTo>
                    <a:pt x="42022" y="0"/>
                  </a:moveTo>
                  <a:lnTo>
                    <a:pt x="819377" y="0"/>
                  </a:lnTo>
                  <a:cubicBezTo>
                    <a:pt x="842585" y="0"/>
                    <a:pt x="861399" y="18814"/>
                    <a:pt x="861399" y="42022"/>
                  </a:cubicBezTo>
                  <a:lnTo>
                    <a:pt x="861399" y="989379"/>
                  </a:lnTo>
                  <a:cubicBezTo>
                    <a:pt x="861399" y="1000524"/>
                    <a:pt x="856972" y="1011213"/>
                    <a:pt x="849091" y="1019093"/>
                  </a:cubicBezTo>
                  <a:cubicBezTo>
                    <a:pt x="841211" y="1026974"/>
                    <a:pt x="830522" y="1031401"/>
                    <a:pt x="819377" y="1031401"/>
                  </a:cubicBezTo>
                  <a:lnTo>
                    <a:pt x="42022" y="1031401"/>
                  </a:lnTo>
                  <a:cubicBezTo>
                    <a:pt x="30877" y="1031401"/>
                    <a:pt x="20189" y="1026974"/>
                    <a:pt x="12308" y="1019093"/>
                  </a:cubicBezTo>
                  <a:cubicBezTo>
                    <a:pt x="4427" y="1011213"/>
                    <a:pt x="0" y="1000524"/>
                    <a:pt x="0" y="989379"/>
                  </a:cubicBezTo>
                  <a:lnTo>
                    <a:pt x="0" y="42022"/>
                  </a:lnTo>
                  <a:cubicBezTo>
                    <a:pt x="0" y="30877"/>
                    <a:pt x="4427" y="20189"/>
                    <a:pt x="12308" y="12308"/>
                  </a:cubicBezTo>
                  <a:cubicBezTo>
                    <a:pt x="20189" y="4427"/>
                    <a:pt x="30877" y="0"/>
                    <a:pt x="42022" y="0"/>
                  </a:cubicBezTo>
                  <a:close/>
                </a:path>
              </a:pathLst>
            </a:custGeom>
            <a:solidFill>
              <a:srgbClr val="E0D1BE"/>
            </a:solidFill>
            <a:ln cap="sq">
              <a:noFill/>
              <a:prstDash val="solid"/>
              <a:miter/>
            </a:ln>
          </p:spPr>
        </p:sp>
        <p:sp>
          <p:nvSpPr>
            <p:cNvPr name="TextBox 22" id="22"/>
            <p:cNvSpPr txBox="true"/>
            <p:nvPr/>
          </p:nvSpPr>
          <p:spPr>
            <a:xfrm>
              <a:off x="0" y="9525"/>
              <a:ext cx="861399" cy="1021876"/>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23" id="23"/>
          <p:cNvSpPr txBox="true"/>
          <p:nvPr/>
        </p:nvSpPr>
        <p:spPr>
          <a:xfrm rot="0">
            <a:off x="11801931"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People</a:t>
            </a:r>
          </a:p>
        </p:txBody>
      </p:sp>
      <p:sp>
        <p:nvSpPr>
          <p:cNvPr name="TextBox 24" id="24"/>
          <p:cNvSpPr txBox="true"/>
          <p:nvPr/>
        </p:nvSpPr>
        <p:spPr>
          <a:xfrm rot="0">
            <a:off x="11433527" y="2724860"/>
            <a:ext cx="2630958" cy="24098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Well-educated doctors and therapists with experience so they can deal with all client's issues effectively.</a:t>
            </a:r>
          </a:p>
          <a:p>
            <a:pPr algn="ctr">
              <a:lnSpc>
                <a:spcPts val="2100"/>
              </a:lnSpc>
            </a:pPr>
            <a:r>
              <a:rPr lang="en-US" sz="1500">
                <a:solidFill>
                  <a:srgbClr val="21372D"/>
                </a:solidFill>
                <a:latin typeface="Migra Extra-Light"/>
                <a:ea typeface="Migra Extra-Light"/>
                <a:cs typeface="Migra Extra-Light"/>
                <a:sym typeface="Migra Extra-Light"/>
              </a:rPr>
              <a:t>Training all the staff and educating them on how they will treat our clients guide them correctly and be nice to them so they will feel that they are engaged with Elysium</a:t>
            </a:r>
          </a:p>
        </p:txBody>
      </p:sp>
      <p:grpSp>
        <p:nvGrpSpPr>
          <p:cNvPr name="Group 25" id="25"/>
          <p:cNvGrpSpPr/>
          <p:nvPr/>
        </p:nvGrpSpPr>
        <p:grpSpPr>
          <a:xfrm rot="0">
            <a:off x="14568725" y="1871858"/>
            <a:ext cx="2996757" cy="5028790"/>
            <a:chOff x="0" y="0"/>
            <a:chExt cx="875715" cy="1469517"/>
          </a:xfrm>
        </p:grpSpPr>
        <p:sp>
          <p:nvSpPr>
            <p:cNvPr name="Freeform 26" id="26"/>
            <p:cNvSpPr/>
            <p:nvPr/>
          </p:nvSpPr>
          <p:spPr>
            <a:xfrm flipH="false" flipV="false" rot="0">
              <a:off x="0" y="0"/>
              <a:ext cx="875715" cy="1469517"/>
            </a:xfrm>
            <a:custGeom>
              <a:avLst/>
              <a:gdLst/>
              <a:ahLst/>
              <a:cxnLst/>
              <a:rect r="r" b="b" t="t" l="l"/>
              <a:pathLst>
                <a:path h="1469517" w="875715">
                  <a:moveTo>
                    <a:pt x="41335" y="0"/>
                  </a:moveTo>
                  <a:lnTo>
                    <a:pt x="834380" y="0"/>
                  </a:lnTo>
                  <a:cubicBezTo>
                    <a:pt x="857208" y="0"/>
                    <a:pt x="875715" y="18506"/>
                    <a:pt x="875715" y="41335"/>
                  </a:cubicBezTo>
                  <a:lnTo>
                    <a:pt x="875715" y="1428182"/>
                  </a:lnTo>
                  <a:cubicBezTo>
                    <a:pt x="875715" y="1451011"/>
                    <a:pt x="857208" y="1469517"/>
                    <a:pt x="834380" y="1469517"/>
                  </a:cubicBezTo>
                  <a:lnTo>
                    <a:pt x="41335" y="1469517"/>
                  </a:lnTo>
                  <a:cubicBezTo>
                    <a:pt x="18506" y="1469517"/>
                    <a:pt x="0" y="1451011"/>
                    <a:pt x="0" y="1428182"/>
                  </a:cubicBezTo>
                  <a:lnTo>
                    <a:pt x="0" y="41335"/>
                  </a:lnTo>
                  <a:cubicBezTo>
                    <a:pt x="0" y="18506"/>
                    <a:pt x="18506" y="0"/>
                    <a:pt x="41335" y="0"/>
                  </a:cubicBezTo>
                  <a:close/>
                </a:path>
              </a:pathLst>
            </a:custGeom>
            <a:solidFill>
              <a:srgbClr val="E0D1BE"/>
            </a:solidFill>
            <a:ln cap="sq">
              <a:noFill/>
              <a:prstDash val="solid"/>
              <a:miter/>
            </a:ln>
          </p:spPr>
        </p:sp>
        <p:sp>
          <p:nvSpPr>
            <p:cNvPr name="TextBox 27" id="27"/>
            <p:cNvSpPr txBox="true"/>
            <p:nvPr/>
          </p:nvSpPr>
          <p:spPr>
            <a:xfrm>
              <a:off x="0" y="9525"/>
              <a:ext cx="875715" cy="1459992"/>
            </a:xfrm>
            <a:prstGeom prst="rect">
              <a:avLst/>
            </a:prstGeom>
          </p:spPr>
          <p:txBody>
            <a:bodyPr anchor="ctr" rtlCol="false" tIns="50800" lIns="50800" bIns="50800" rIns="50800"/>
            <a:lstStyle/>
            <a:p>
              <a:pPr algn="ctr" marL="0" indent="0" lvl="0">
                <a:lnSpc>
                  <a:spcPts val="1919"/>
                </a:lnSpc>
                <a:spcBef>
                  <a:spcPct val="0"/>
                </a:spcBef>
              </a:pPr>
            </a:p>
          </p:txBody>
        </p:sp>
      </p:grpSp>
      <p:sp>
        <p:nvSpPr>
          <p:cNvPr name="TextBox 28" id="28"/>
          <p:cNvSpPr txBox="true"/>
          <p:nvPr/>
        </p:nvSpPr>
        <p:spPr>
          <a:xfrm rot="0">
            <a:off x="15130700" y="2208367"/>
            <a:ext cx="1670201"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Process</a:t>
            </a:r>
          </a:p>
        </p:txBody>
      </p:sp>
      <p:sp>
        <p:nvSpPr>
          <p:cNvPr name="TextBox 29" id="29"/>
          <p:cNvSpPr txBox="true"/>
          <p:nvPr/>
        </p:nvSpPr>
        <p:spPr>
          <a:xfrm rot="0">
            <a:off x="14762296" y="2724860"/>
            <a:ext cx="2630958" cy="4010025"/>
          </a:xfrm>
          <a:prstGeom prst="rect">
            <a:avLst/>
          </a:prstGeom>
        </p:spPr>
        <p:txBody>
          <a:bodyPr anchor="t" rtlCol="false" tIns="0" lIns="0" bIns="0" rIns="0">
            <a:spAutoFit/>
          </a:bodyPr>
          <a:lstStyle/>
          <a:p>
            <a:pPr algn="ctr">
              <a:lnSpc>
                <a:spcPts val="2100"/>
              </a:lnSpc>
            </a:pPr>
            <a:r>
              <a:rPr lang="en-US" sz="1500">
                <a:solidFill>
                  <a:srgbClr val="21372D"/>
                </a:solidFill>
                <a:latin typeface="Migra Extra-Light"/>
                <a:ea typeface="Migra Extra-Light"/>
                <a:cs typeface="Migra Extra-Light"/>
                <a:sym typeface="Migra Extra-Light"/>
              </a:rPr>
              <a:t>Our focus will be on the customer experience and how they feel while they are at Elysuim, they should feel as if they are at home with the most professional treatment and premium experience through management and experienced customer service </a:t>
            </a:r>
          </a:p>
          <a:p>
            <a:pPr algn="ctr">
              <a:lnSpc>
                <a:spcPts val="2100"/>
              </a:lnSpc>
            </a:pPr>
          </a:p>
          <a:p>
            <a:pPr algn="ctr">
              <a:lnSpc>
                <a:spcPts val="2100"/>
              </a:lnSpc>
            </a:pPr>
            <a:r>
              <a:rPr lang="en-US" sz="1500">
                <a:solidFill>
                  <a:srgbClr val="21372D"/>
                </a:solidFill>
                <a:latin typeface="Migra Extra-Light"/>
                <a:ea typeface="Migra Extra-Light"/>
                <a:cs typeface="Migra Extra-Light"/>
                <a:sym typeface="Migra Extra-Light"/>
              </a:rPr>
              <a:t>Easy access and understanding of online experience </a:t>
            </a:r>
          </a:p>
          <a:p>
            <a:pPr algn="ctr">
              <a:lnSpc>
                <a:spcPts val="2100"/>
              </a:lnSpc>
            </a:pPr>
            <a:r>
              <a:rPr lang="en-US" sz="1500">
                <a:solidFill>
                  <a:srgbClr val="21372D"/>
                </a:solidFill>
                <a:latin typeface="Migra Extra-Light"/>
                <a:ea typeface="Migra Extra-Light"/>
                <a:cs typeface="Migra Extra-Light"/>
                <a:sym typeface="Migra Extra-Light"/>
              </a:rPr>
              <a:t> </a:t>
            </a:r>
          </a:p>
          <a:p>
            <a:pPr algn="ctr">
              <a:lnSpc>
                <a:spcPts val="2100"/>
              </a:lnSpc>
            </a:pPr>
            <a:r>
              <a:rPr lang="en-US" sz="1500">
                <a:solidFill>
                  <a:srgbClr val="21372D"/>
                </a:solidFill>
                <a:latin typeface="Migra Extra-Light"/>
                <a:ea typeface="Migra Extra-Light"/>
                <a:cs typeface="Migra Extra-Light"/>
                <a:sym typeface="Migra Extra-Light"/>
              </a:rPr>
              <a:t>Also concentrating customer loyalty by sending follow-up msg and checking up on them </a:t>
            </a:r>
          </a:p>
        </p:txBody>
      </p:sp>
      <p:grpSp>
        <p:nvGrpSpPr>
          <p:cNvPr name="Group 30" id="30"/>
          <p:cNvGrpSpPr/>
          <p:nvPr/>
        </p:nvGrpSpPr>
        <p:grpSpPr>
          <a:xfrm rot="0">
            <a:off x="1028700" y="6067063"/>
            <a:ext cx="6642999" cy="2476147"/>
            <a:chOff x="0" y="0"/>
            <a:chExt cx="1670189" cy="622555"/>
          </a:xfrm>
        </p:grpSpPr>
        <p:sp>
          <p:nvSpPr>
            <p:cNvPr name="Freeform 31" id="31"/>
            <p:cNvSpPr/>
            <p:nvPr/>
          </p:nvSpPr>
          <p:spPr>
            <a:xfrm flipH="false" flipV="false" rot="0">
              <a:off x="0" y="0"/>
              <a:ext cx="1670189" cy="622555"/>
            </a:xfrm>
            <a:custGeom>
              <a:avLst/>
              <a:gdLst/>
              <a:ahLst/>
              <a:cxnLst/>
              <a:rect r="r" b="b" t="t" l="l"/>
              <a:pathLst>
                <a:path h="622555" w="1670189">
                  <a:moveTo>
                    <a:pt x="18647" y="0"/>
                  </a:moveTo>
                  <a:lnTo>
                    <a:pt x="1651542" y="0"/>
                  </a:lnTo>
                  <a:cubicBezTo>
                    <a:pt x="1656488" y="0"/>
                    <a:pt x="1661230" y="1965"/>
                    <a:pt x="1664727" y="5462"/>
                  </a:cubicBezTo>
                  <a:cubicBezTo>
                    <a:pt x="1668224" y="8958"/>
                    <a:pt x="1670189" y="13701"/>
                    <a:pt x="1670189" y="18647"/>
                  </a:cubicBezTo>
                  <a:lnTo>
                    <a:pt x="1670189" y="603908"/>
                  </a:lnTo>
                  <a:cubicBezTo>
                    <a:pt x="1670189" y="608854"/>
                    <a:pt x="1668224" y="613597"/>
                    <a:pt x="1664727" y="617094"/>
                  </a:cubicBezTo>
                  <a:cubicBezTo>
                    <a:pt x="1661230" y="620591"/>
                    <a:pt x="1656488" y="622555"/>
                    <a:pt x="1651542" y="622555"/>
                  </a:cubicBezTo>
                  <a:lnTo>
                    <a:pt x="18647" y="622555"/>
                  </a:lnTo>
                  <a:cubicBezTo>
                    <a:pt x="13701" y="622555"/>
                    <a:pt x="8958" y="620591"/>
                    <a:pt x="5462" y="617094"/>
                  </a:cubicBezTo>
                  <a:cubicBezTo>
                    <a:pt x="1965" y="613597"/>
                    <a:pt x="0" y="608854"/>
                    <a:pt x="0" y="603908"/>
                  </a:cubicBezTo>
                  <a:lnTo>
                    <a:pt x="0" y="18647"/>
                  </a:lnTo>
                  <a:cubicBezTo>
                    <a:pt x="0" y="13701"/>
                    <a:pt x="1965" y="8958"/>
                    <a:pt x="5462" y="5462"/>
                  </a:cubicBezTo>
                  <a:cubicBezTo>
                    <a:pt x="8958" y="1965"/>
                    <a:pt x="13701" y="0"/>
                    <a:pt x="18647" y="0"/>
                  </a:cubicBezTo>
                  <a:close/>
                </a:path>
              </a:pathLst>
            </a:custGeom>
            <a:solidFill>
              <a:srgbClr val="E0D1BE"/>
            </a:solidFill>
          </p:spPr>
        </p:sp>
        <p:sp>
          <p:nvSpPr>
            <p:cNvPr name="TextBox 32" id="32"/>
            <p:cNvSpPr txBox="true"/>
            <p:nvPr/>
          </p:nvSpPr>
          <p:spPr>
            <a:xfrm>
              <a:off x="0" y="9525"/>
              <a:ext cx="1670189" cy="613030"/>
            </a:xfrm>
            <a:prstGeom prst="rect">
              <a:avLst/>
            </a:prstGeom>
          </p:spPr>
          <p:txBody>
            <a:bodyPr anchor="ctr" rtlCol="false" tIns="50800" lIns="50800" bIns="50800" rIns="50800"/>
            <a:lstStyle/>
            <a:p>
              <a:pPr algn="ctr">
                <a:lnSpc>
                  <a:spcPts val="1919"/>
                </a:lnSpc>
              </a:pPr>
            </a:p>
          </p:txBody>
        </p:sp>
      </p:grpSp>
      <p:sp>
        <p:nvSpPr>
          <p:cNvPr name="TextBox 33" id="33"/>
          <p:cNvSpPr txBox="true"/>
          <p:nvPr/>
        </p:nvSpPr>
        <p:spPr>
          <a:xfrm rot="0">
            <a:off x="2379612" y="6403572"/>
            <a:ext cx="3949365" cy="381000"/>
          </a:xfrm>
          <a:prstGeom prst="rect">
            <a:avLst/>
          </a:prstGeom>
        </p:spPr>
        <p:txBody>
          <a:bodyPr anchor="t" rtlCol="false" tIns="0" lIns="0" bIns="0" rIns="0">
            <a:spAutoFit/>
          </a:bodyPr>
          <a:lstStyle/>
          <a:p>
            <a:pPr algn="ctr" marL="0" indent="0" lvl="0">
              <a:lnSpc>
                <a:spcPts val="2879"/>
              </a:lnSpc>
            </a:pPr>
            <a:r>
              <a:rPr lang="en-US" b="true" sz="2400">
                <a:solidFill>
                  <a:srgbClr val="21372D"/>
                </a:solidFill>
                <a:latin typeface="Migra Ultra-Bold"/>
                <a:ea typeface="Migra Ultra-Bold"/>
                <a:cs typeface="Migra Ultra-Bold"/>
                <a:sym typeface="Migra Ultra-Bold"/>
              </a:rPr>
              <a:t>Physical Evidence </a:t>
            </a:r>
          </a:p>
        </p:txBody>
      </p:sp>
      <p:sp>
        <p:nvSpPr>
          <p:cNvPr name="TextBox 34" id="34"/>
          <p:cNvSpPr txBox="true"/>
          <p:nvPr/>
        </p:nvSpPr>
        <p:spPr>
          <a:xfrm rot="0">
            <a:off x="1028700" y="6929589"/>
            <a:ext cx="6497496" cy="1499635"/>
          </a:xfrm>
          <a:prstGeom prst="rect">
            <a:avLst/>
          </a:prstGeom>
        </p:spPr>
        <p:txBody>
          <a:bodyPr anchor="t" rtlCol="false" tIns="0" lIns="0" bIns="0" rIns="0">
            <a:spAutoFit/>
          </a:bodyPr>
          <a:lstStyle/>
          <a:p>
            <a:pPr algn="ctr">
              <a:lnSpc>
                <a:spcPts val="1964"/>
              </a:lnSpc>
            </a:pPr>
            <a:r>
              <a:rPr lang="en-US" sz="1403">
                <a:solidFill>
                  <a:srgbClr val="21372D"/>
                </a:solidFill>
                <a:latin typeface="Migra Extra-Light"/>
                <a:ea typeface="Migra Extra-Light"/>
                <a:cs typeface="Migra Extra-Light"/>
                <a:sym typeface="Migra Extra-Light"/>
              </a:rPr>
              <a:t>Our visuals will be consistent with green and beige which are the colours which represent the brand, our centre and also represent peacefulness.</a:t>
            </a:r>
          </a:p>
          <a:p>
            <a:pPr algn="ctr">
              <a:lnSpc>
                <a:spcPts val="1964"/>
              </a:lnSpc>
            </a:pPr>
          </a:p>
          <a:p>
            <a:pPr algn="ctr">
              <a:lnSpc>
                <a:spcPts val="1964"/>
              </a:lnSpc>
            </a:pPr>
            <a:r>
              <a:rPr lang="en-US" sz="1403">
                <a:solidFill>
                  <a:srgbClr val="21372D"/>
                </a:solidFill>
                <a:latin typeface="Migra Extra-Light"/>
                <a:ea typeface="Migra Extra-Light"/>
                <a:cs typeface="Migra Extra-Light"/>
                <a:sym typeface="Migra Extra-Light"/>
              </a:rPr>
              <a:t>The website will be easy to deal with logo colours and easy to schedule an appointment, and also there will be a review section as we care about the customers' opinion to develop our centre. </a:t>
            </a:r>
          </a:p>
        </p:txBody>
      </p:sp>
      <p:sp>
        <p:nvSpPr>
          <p:cNvPr name="Freeform 35" id="35"/>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Freeform 2" id="2"/>
          <p:cNvSpPr/>
          <p:nvPr/>
        </p:nvSpPr>
        <p:spPr>
          <a:xfrm flipH="false" flipV="false" rot="0">
            <a:off x="1477826" y="1888490"/>
            <a:ext cx="15595099" cy="8200320"/>
          </a:xfrm>
          <a:custGeom>
            <a:avLst/>
            <a:gdLst/>
            <a:ahLst/>
            <a:cxnLst/>
            <a:rect r="r" b="b" t="t" l="l"/>
            <a:pathLst>
              <a:path h="8200320" w="15595099">
                <a:moveTo>
                  <a:pt x="0" y="0"/>
                </a:moveTo>
                <a:lnTo>
                  <a:pt x="15595099" y="0"/>
                </a:lnTo>
                <a:lnTo>
                  <a:pt x="15595099" y="8200320"/>
                </a:lnTo>
                <a:lnTo>
                  <a:pt x="0" y="8200320"/>
                </a:lnTo>
                <a:lnTo>
                  <a:pt x="0" y="0"/>
                </a:lnTo>
                <a:close/>
              </a:path>
            </a:pathLst>
          </a:custGeom>
          <a:blipFill>
            <a:blip r:embed="rId2"/>
            <a:stretch>
              <a:fillRect l="0" t="-3487" r="0" b="-3487"/>
            </a:stretch>
          </a:blipFill>
        </p:spPr>
      </p:sp>
      <p:sp>
        <p:nvSpPr>
          <p:cNvPr name="TextBox 3" id="3"/>
          <p:cNvSpPr txBox="true"/>
          <p:nvPr/>
        </p:nvSpPr>
        <p:spPr>
          <a:xfrm rot="0">
            <a:off x="5628586" y="1085850"/>
            <a:ext cx="8310331" cy="1662430"/>
          </a:xfrm>
          <a:prstGeom prst="rect">
            <a:avLst/>
          </a:prstGeom>
        </p:spPr>
        <p:txBody>
          <a:bodyPr anchor="t" rtlCol="false" tIns="0" lIns="0" bIns="0" rIns="0">
            <a:spAutoFit/>
          </a:bodyPr>
          <a:lstStyle/>
          <a:p>
            <a:pPr algn="just">
              <a:lnSpc>
                <a:spcPts val="6200"/>
              </a:lnSpc>
            </a:pPr>
            <a:r>
              <a:rPr lang="en-US" b="true" sz="6200">
                <a:solidFill>
                  <a:srgbClr val="306D33"/>
                </a:solidFill>
                <a:latin typeface="Migra Ultra-Bold"/>
                <a:ea typeface="Migra Ultra-Bold"/>
                <a:cs typeface="Migra Ultra-Bold"/>
                <a:sym typeface="Migra Ultra-Bold"/>
              </a:rPr>
              <a:t>CONTENT CALANDAR</a:t>
            </a:r>
          </a:p>
          <a:p>
            <a:pPr algn="just" marL="0" indent="0" lvl="0">
              <a:lnSpc>
                <a:spcPts val="6200"/>
              </a:lnSpc>
              <a:spcBef>
                <a:spcPct val="0"/>
              </a:spcBef>
            </a:pPr>
          </a:p>
        </p:txBody>
      </p:sp>
      <p:sp>
        <p:nvSpPr>
          <p:cNvPr name="Freeform 4" id="4"/>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3"/>
            <a:stretch>
              <a:fillRect l="0" t="-4176" r="0" b="-10786"/>
            </a:stretch>
          </a:blipFill>
        </p:spPr>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6488215" y="1985133"/>
            <a:ext cx="6802227" cy="881380"/>
          </a:xfrm>
          <a:prstGeom prst="rect">
            <a:avLst/>
          </a:prstGeom>
        </p:spPr>
        <p:txBody>
          <a:bodyPr anchor="t" rtlCol="false" tIns="0" lIns="0" bIns="0" rIns="0">
            <a:spAutoFit/>
          </a:bodyPr>
          <a:lstStyle/>
          <a:p>
            <a:pPr algn="just" marL="0" indent="0" lvl="0">
              <a:lnSpc>
                <a:spcPts val="6200"/>
              </a:lnSpc>
              <a:spcBef>
                <a:spcPct val="0"/>
              </a:spcBef>
            </a:pPr>
            <a:r>
              <a:rPr lang="en-US" b="true" sz="6200" strike="noStrike" u="none">
                <a:solidFill>
                  <a:srgbClr val="306D33"/>
                </a:solidFill>
                <a:latin typeface="Migra Ultra-Bold"/>
                <a:ea typeface="Migra Ultra-Bold"/>
                <a:cs typeface="Migra Ultra-Bold"/>
                <a:sym typeface="Migra Ultra-Bold"/>
              </a:rPr>
              <a:t>ACTION PLAN</a:t>
            </a:r>
          </a:p>
        </p:txBody>
      </p:sp>
      <p:sp>
        <p:nvSpPr>
          <p:cNvPr name="TextBox 3" id="3"/>
          <p:cNvSpPr txBox="true"/>
          <p:nvPr/>
        </p:nvSpPr>
        <p:spPr>
          <a:xfrm rot="0">
            <a:off x="10282386" y="6413501"/>
            <a:ext cx="5724767" cy="683087"/>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6.KPIs</a:t>
            </a:r>
          </a:p>
        </p:txBody>
      </p:sp>
      <p:sp>
        <p:nvSpPr>
          <p:cNvPr name="TextBox 4" id="4"/>
          <p:cNvSpPr txBox="true"/>
          <p:nvPr/>
        </p:nvSpPr>
        <p:spPr>
          <a:xfrm rot="0">
            <a:off x="9049543" y="5116859"/>
            <a:ext cx="8481799" cy="1328075"/>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5. Resources Required</a:t>
            </a:r>
          </a:p>
          <a:p>
            <a:pPr algn="ctr" marL="0" indent="0" lvl="0">
              <a:lnSpc>
                <a:spcPts val="5095"/>
              </a:lnSpc>
              <a:spcBef>
                <a:spcPct val="0"/>
              </a:spcBef>
            </a:pPr>
          </a:p>
        </p:txBody>
      </p:sp>
      <p:sp>
        <p:nvSpPr>
          <p:cNvPr name="TextBox 5" id="5"/>
          <p:cNvSpPr txBox="true"/>
          <p:nvPr/>
        </p:nvSpPr>
        <p:spPr>
          <a:xfrm rot="0">
            <a:off x="10040685" y="3561838"/>
            <a:ext cx="5724767" cy="1328075"/>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4. Timeline</a:t>
            </a:r>
          </a:p>
          <a:p>
            <a:pPr algn="ctr" marL="0" indent="0" lvl="0">
              <a:lnSpc>
                <a:spcPts val="5095"/>
              </a:lnSpc>
              <a:spcBef>
                <a:spcPct val="0"/>
              </a:spcBef>
            </a:pPr>
          </a:p>
        </p:txBody>
      </p:sp>
      <p:sp>
        <p:nvSpPr>
          <p:cNvPr name="TextBox 6" id="6"/>
          <p:cNvSpPr txBox="true"/>
          <p:nvPr/>
        </p:nvSpPr>
        <p:spPr>
          <a:xfrm rot="0">
            <a:off x="1813602" y="6494290"/>
            <a:ext cx="7235940" cy="1328075"/>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3. Responsibilities</a:t>
            </a:r>
          </a:p>
          <a:p>
            <a:pPr algn="ctr" marL="0" indent="0" lvl="0">
              <a:lnSpc>
                <a:spcPts val="5095"/>
              </a:lnSpc>
              <a:spcBef>
                <a:spcPct val="0"/>
              </a:spcBef>
            </a:pPr>
          </a:p>
        </p:txBody>
      </p:sp>
      <p:sp>
        <p:nvSpPr>
          <p:cNvPr name="TextBox 7" id="7"/>
          <p:cNvSpPr txBox="true"/>
          <p:nvPr/>
        </p:nvSpPr>
        <p:spPr>
          <a:xfrm rot="0">
            <a:off x="1522962" y="5116859"/>
            <a:ext cx="8102516" cy="683087"/>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2.Tasks or Activities</a:t>
            </a:r>
          </a:p>
        </p:txBody>
      </p:sp>
      <p:sp>
        <p:nvSpPr>
          <p:cNvPr name="TextBox 8" id="8"/>
          <p:cNvSpPr txBox="true"/>
          <p:nvPr/>
        </p:nvSpPr>
        <p:spPr>
          <a:xfrm rot="0">
            <a:off x="1965705" y="3714742"/>
            <a:ext cx="5724767" cy="1328075"/>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1. Objectives</a:t>
            </a:r>
          </a:p>
          <a:p>
            <a:pPr algn="ctr" marL="0" indent="0" lvl="0">
              <a:lnSpc>
                <a:spcPts val="5095"/>
              </a:lnSpc>
              <a:spcBef>
                <a:spcPct val="0"/>
              </a:spcBef>
            </a:pPr>
          </a:p>
        </p:txBody>
      </p:sp>
      <p:sp>
        <p:nvSpPr>
          <p:cNvPr name="TextBox 9" id="9"/>
          <p:cNvSpPr txBox="true"/>
          <p:nvPr/>
        </p:nvSpPr>
        <p:spPr>
          <a:xfrm rot="0">
            <a:off x="5879031" y="7893584"/>
            <a:ext cx="7821182" cy="683087"/>
          </a:xfrm>
          <a:prstGeom prst="rect">
            <a:avLst/>
          </a:prstGeom>
        </p:spPr>
        <p:txBody>
          <a:bodyPr anchor="t" rtlCol="false" tIns="0" lIns="0" bIns="0" rIns="0">
            <a:spAutoFit/>
          </a:bodyPr>
          <a:lstStyle/>
          <a:p>
            <a:pPr algn="ctr" marL="0" indent="0" lvl="0">
              <a:lnSpc>
                <a:spcPts val="5095"/>
              </a:lnSpc>
              <a:spcBef>
                <a:spcPct val="0"/>
              </a:spcBef>
            </a:pPr>
            <a:r>
              <a:rPr lang="en-US" b="true" sz="4246" strike="noStrike" u="none">
                <a:solidFill>
                  <a:srgbClr val="21372D"/>
                </a:solidFill>
                <a:latin typeface="Migra Ultra-Bold"/>
                <a:ea typeface="Migra Ultra-Bold"/>
                <a:cs typeface="Migra Ultra-Bold"/>
                <a:sym typeface="Migra Ultra-Bold"/>
              </a:rPr>
              <a:t>7- Risks &amp; Challenges</a:t>
            </a:r>
          </a:p>
        </p:txBody>
      </p:sp>
      <p:sp>
        <p:nvSpPr>
          <p:cNvPr name="Freeform 10" id="10"/>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TextBox 2" id="2"/>
          <p:cNvSpPr txBox="true"/>
          <p:nvPr/>
        </p:nvSpPr>
        <p:spPr>
          <a:xfrm rot="0">
            <a:off x="2190323" y="1899314"/>
            <a:ext cx="5481326" cy="5907720"/>
          </a:xfrm>
          <a:prstGeom prst="rect">
            <a:avLst/>
          </a:prstGeom>
        </p:spPr>
        <p:txBody>
          <a:bodyPr anchor="t" rtlCol="false" tIns="0" lIns="0" bIns="0" rIns="0">
            <a:spAutoFit/>
          </a:bodyPr>
          <a:lstStyle/>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Mental health &amp; psychological support</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Emotional support</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Psychological fatigue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Yoga</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Depression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Suicide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Adolescence</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Meditation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Misunderstanding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Anxiety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Stress control </a:t>
            </a:r>
          </a:p>
        </p:txBody>
      </p:sp>
      <p:sp>
        <p:nvSpPr>
          <p:cNvPr name="TextBox 3" id="3"/>
          <p:cNvSpPr txBox="true"/>
          <p:nvPr/>
        </p:nvSpPr>
        <p:spPr>
          <a:xfrm rot="0">
            <a:off x="8051276" y="1899314"/>
            <a:ext cx="5481326" cy="5907720"/>
          </a:xfrm>
          <a:prstGeom prst="rect">
            <a:avLst/>
          </a:prstGeom>
        </p:spPr>
        <p:txBody>
          <a:bodyPr anchor="t" rtlCol="false" tIns="0" lIns="0" bIns="0" rIns="0">
            <a:spAutoFit/>
          </a:bodyPr>
          <a:lstStyle/>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Boredom</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Lack of self-confidence</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Autism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Addiction</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Mind full of though</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Difficulty in learning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Social phobia</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Bipolar disorder</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Post-traumatic stress disorder “ PTSD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 Neurodivergent </a:t>
            </a:r>
          </a:p>
          <a:p>
            <a:pPr algn="l" marL="518067" indent="-259033" lvl="1">
              <a:lnSpc>
                <a:spcPts val="4319"/>
              </a:lnSpc>
              <a:buFont typeface="Arial"/>
              <a:buChar char="•"/>
            </a:pPr>
            <a:r>
              <a:rPr lang="en-US" sz="2399">
                <a:solidFill>
                  <a:srgbClr val="4B463A"/>
                </a:solidFill>
                <a:latin typeface="Migra Extra-Light"/>
                <a:ea typeface="Migra Extra-Light"/>
                <a:cs typeface="Migra Extra-Light"/>
                <a:sym typeface="Migra Extra-Light"/>
              </a:rPr>
              <a:t>Eating disorder</a:t>
            </a:r>
          </a:p>
        </p:txBody>
      </p:sp>
      <p:sp>
        <p:nvSpPr>
          <p:cNvPr name="TextBox 4" id="4"/>
          <p:cNvSpPr txBox="true"/>
          <p:nvPr/>
        </p:nvSpPr>
        <p:spPr>
          <a:xfrm rot="0">
            <a:off x="912728" y="488950"/>
            <a:ext cx="13828535" cy="1146176"/>
          </a:xfrm>
          <a:prstGeom prst="rect">
            <a:avLst/>
          </a:prstGeom>
        </p:spPr>
        <p:txBody>
          <a:bodyPr anchor="t" rtlCol="false" tIns="0" lIns="0" bIns="0" rIns="0">
            <a:spAutoFit/>
          </a:bodyPr>
          <a:lstStyle/>
          <a:p>
            <a:pPr algn="just" marL="0" indent="0" lvl="0">
              <a:lnSpc>
                <a:spcPts val="8000"/>
              </a:lnSpc>
              <a:spcBef>
                <a:spcPct val="0"/>
              </a:spcBef>
            </a:pPr>
            <a:r>
              <a:rPr lang="en-US" b="true" sz="8000">
                <a:solidFill>
                  <a:srgbClr val="306D33"/>
                </a:solidFill>
                <a:latin typeface="Migra Ultra-Bold"/>
                <a:ea typeface="Migra Ultra-Bold"/>
                <a:cs typeface="Migra Ultra-Bold"/>
                <a:sym typeface="Migra Ultra-Bold"/>
              </a:rPr>
              <a:t>KEY WORDS</a:t>
            </a:r>
          </a:p>
        </p:txBody>
      </p:sp>
      <p:sp>
        <p:nvSpPr>
          <p:cNvPr name="Freeform 5" id="5"/>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1585283" y="1836413"/>
            <a:ext cx="14848294" cy="7847830"/>
            <a:chOff x="0" y="0"/>
            <a:chExt cx="2300389" cy="1215834"/>
          </a:xfrm>
        </p:grpSpPr>
        <p:sp>
          <p:nvSpPr>
            <p:cNvPr name="Freeform 3" id="3"/>
            <p:cNvSpPr/>
            <p:nvPr/>
          </p:nvSpPr>
          <p:spPr>
            <a:xfrm flipH="false" flipV="false" rot="0">
              <a:off x="0" y="0"/>
              <a:ext cx="2300389" cy="1215834"/>
            </a:xfrm>
            <a:custGeom>
              <a:avLst/>
              <a:gdLst/>
              <a:ahLst/>
              <a:cxnLst/>
              <a:rect r="r" b="b" t="t" l="l"/>
              <a:pathLst>
                <a:path h="1215834" w="2300389">
                  <a:moveTo>
                    <a:pt x="0" y="0"/>
                  </a:moveTo>
                  <a:lnTo>
                    <a:pt x="2300389" y="0"/>
                  </a:lnTo>
                  <a:lnTo>
                    <a:pt x="2300389" y="1215834"/>
                  </a:lnTo>
                  <a:lnTo>
                    <a:pt x="0" y="1215834"/>
                  </a:lnTo>
                  <a:close/>
                </a:path>
              </a:pathLst>
            </a:custGeom>
            <a:blipFill>
              <a:blip r:embed="rId2"/>
              <a:stretch>
                <a:fillRect l="0" t="-1428" r="0" b="-1428"/>
              </a:stretch>
            </a:blipFill>
          </p:spPr>
        </p:sp>
      </p:grpSp>
      <p:sp>
        <p:nvSpPr>
          <p:cNvPr name="TextBox 4" id="4"/>
          <p:cNvSpPr txBox="true"/>
          <p:nvPr/>
        </p:nvSpPr>
        <p:spPr>
          <a:xfrm rot="0">
            <a:off x="6999365" y="661987"/>
            <a:ext cx="3280321" cy="781050"/>
          </a:xfrm>
          <a:prstGeom prst="rect">
            <a:avLst/>
          </a:prstGeom>
        </p:spPr>
        <p:txBody>
          <a:bodyPr anchor="t" rtlCol="false" tIns="0" lIns="0" bIns="0" rIns="0">
            <a:spAutoFit/>
          </a:bodyPr>
          <a:lstStyle/>
          <a:p>
            <a:pPr algn="ctr">
              <a:lnSpc>
                <a:spcPts val="5815"/>
              </a:lnSpc>
              <a:spcBef>
                <a:spcPct val="0"/>
              </a:spcBef>
            </a:pPr>
            <a:r>
              <a:rPr lang="en-US" b="true" sz="4846">
                <a:solidFill>
                  <a:srgbClr val="306D33"/>
                </a:solidFill>
                <a:latin typeface="Migra Ultra-Bold"/>
                <a:ea typeface="Migra Ultra-Bold"/>
                <a:cs typeface="Migra Ultra-Bold"/>
                <a:sym typeface="Migra Ultra-Bold"/>
              </a:rPr>
              <a:t>Action  plan</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1425619" y="1028700"/>
            <a:ext cx="14932286" cy="7797382"/>
            <a:chOff x="0" y="0"/>
            <a:chExt cx="2313402" cy="1208019"/>
          </a:xfrm>
        </p:grpSpPr>
        <p:sp>
          <p:nvSpPr>
            <p:cNvPr name="Freeform 3" id="3"/>
            <p:cNvSpPr/>
            <p:nvPr/>
          </p:nvSpPr>
          <p:spPr>
            <a:xfrm flipH="false" flipV="false" rot="0">
              <a:off x="0" y="0"/>
              <a:ext cx="2313402" cy="1208019"/>
            </a:xfrm>
            <a:custGeom>
              <a:avLst/>
              <a:gdLst/>
              <a:ahLst/>
              <a:cxnLst/>
              <a:rect r="r" b="b" t="t" l="l"/>
              <a:pathLst>
                <a:path h="1208019" w="2313402">
                  <a:moveTo>
                    <a:pt x="0" y="0"/>
                  </a:moveTo>
                  <a:lnTo>
                    <a:pt x="2313402" y="0"/>
                  </a:lnTo>
                  <a:lnTo>
                    <a:pt x="2313402" y="1208019"/>
                  </a:lnTo>
                  <a:lnTo>
                    <a:pt x="0" y="1208019"/>
                  </a:lnTo>
                  <a:close/>
                </a:path>
              </a:pathLst>
            </a:custGeom>
            <a:blipFill>
              <a:blip r:embed="rId2"/>
              <a:stretch>
                <a:fillRect l="0" t="-1880" r="0" b="-1880"/>
              </a:stretch>
            </a:blipFill>
          </p:spPr>
        </p:sp>
      </p:gr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2013272" y="4120646"/>
            <a:ext cx="14261455" cy="1495425"/>
          </a:xfrm>
          <a:prstGeom prst="rect">
            <a:avLst/>
          </a:prstGeom>
        </p:spPr>
        <p:txBody>
          <a:bodyPr anchor="t" rtlCol="false" tIns="0" lIns="0" bIns="0" rIns="0">
            <a:spAutoFit/>
          </a:bodyPr>
          <a:lstStyle/>
          <a:p>
            <a:pPr algn="ctr">
              <a:lnSpc>
                <a:spcPts val="11112"/>
              </a:lnSpc>
              <a:spcBef>
                <a:spcPct val="0"/>
              </a:spcBef>
            </a:pPr>
            <a:r>
              <a:rPr lang="en-US" b="true" sz="9260">
                <a:solidFill>
                  <a:srgbClr val="306D33"/>
                </a:solidFill>
                <a:latin typeface="Migra Ultra-Bold"/>
                <a:ea typeface="Migra Ultra-Bold"/>
                <a:cs typeface="Migra Ultra-Bold"/>
                <a:sym typeface="Migra Ultra-Bold"/>
              </a:rPr>
              <a:t>Content and Media Buying  </a:t>
            </a:r>
          </a:p>
        </p:txBody>
      </p:sp>
      <p:sp>
        <p:nvSpPr>
          <p:cNvPr name="Freeform 3" id="3"/>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slow">
    <p:push dir="l"/>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0485581" y="2824311"/>
            <a:ext cx="7605611" cy="6287059"/>
          </a:xfrm>
          <a:custGeom>
            <a:avLst/>
            <a:gdLst/>
            <a:ahLst/>
            <a:cxnLst/>
            <a:rect r="r" b="b" t="t" l="l"/>
            <a:pathLst>
              <a:path h="6287059" w="7605611">
                <a:moveTo>
                  <a:pt x="0" y="0"/>
                </a:moveTo>
                <a:lnTo>
                  <a:pt x="7605611" y="0"/>
                </a:lnTo>
                <a:lnTo>
                  <a:pt x="7605611" y="6287059"/>
                </a:lnTo>
                <a:lnTo>
                  <a:pt x="0" y="6287059"/>
                </a:lnTo>
                <a:lnTo>
                  <a:pt x="0" y="0"/>
                </a:lnTo>
                <a:close/>
              </a:path>
            </a:pathLst>
          </a:custGeom>
          <a:blipFill>
            <a:blip r:embed="rId2"/>
            <a:stretch>
              <a:fillRect l="-875" t="-23585" r="0" b="-13337"/>
            </a:stretch>
          </a:blipFill>
        </p:spPr>
      </p:sp>
      <p:sp>
        <p:nvSpPr>
          <p:cNvPr name="TextBox 3" id="3"/>
          <p:cNvSpPr txBox="true"/>
          <p:nvPr/>
        </p:nvSpPr>
        <p:spPr>
          <a:xfrm rot="0">
            <a:off x="-875801" y="471707"/>
            <a:ext cx="8929123" cy="2228850"/>
          </a:xfrm>
          <a:prstGeom prst="rect">
            <a:avLst/>
          </a:prstGeom>
        </p:spPr>
        <p:txBody>
          <a:bodyPr anchor="t" rtlCol="false" tIns="0" lIns="0" bIns="0" rIns="0">
            <a:spAutoFit/>
          </a:bodyPr>
          <a:lstStyle/>
          <a:p>
            <a:pPr algn="ctr">
              <a:lnSpc>
                <a:spcPts val="11112"/>
              </a:lnSpc>
            </a:pPr>
            <a:r>
              <a:rPr lang="en-US" sz="9260" b="true">
                <a:solidFill>
                  <a:srgbClr val="306D33"/>
                </a:solidFill>
                <a:latin typeface="Migra Ultra-Bold"/>
                <a:ea typeface="Migra Ultra-Bold"/>
                <a:cs typeface="Migra Ultra-Bold"/>
                <a:sym typeface="Migra Ultra-Bold"/>
              </a:rPr>
              <a:t>Example </a:t>
            </a:r>
          </a:p>
          <a:p>
            <a:pPr algn="ctr">
              <a:lnSpc>
                <a:spcPts val="5832"/>
              </a:lnSpc>
              <a:spcBef>
                <a:spcPct val="0"/>
              </a:spcBef>
            </a:pPr>
            <a:r>
              <a:rPr lang="en-US" b="true" sz="4860">
                <a:solidFill>
                  <a:srgbClr val="000000"/>
                </a:solidFill>
                <a:latin typeface="Migra Ultra-Bold"/>
                <a:ea typeface="Migra Ultra-Bold"/>
                <a:cs typeface="Migra Ultra-Bold"/>
                <a:sym typeface="Migra Ultra-Bold"/>
              </a:rPr>
              <a:t>Piece of Content  </a:t>
            </a:r>
          </a:p>
        </p:txBody>
      </p:sp>
      <p:sp>
        <p:nvSpPr>
          <p:cNvPr name="Freeform 4" id="4"/>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3"/>
            <a:stretch>
              <a:fillRect l="0" t="-4176" r="0" b="-10786"/>
            </a:stretch>
          </a:blipFill>
        </p:spPr>
      </p:sp>
      <p:sp>
        <p:nvSpPr>
          <p:cNvPr name="TextBox 5" id="5"/>
          <p:cNvSpPr txBox="true"/>
          <p:nvPr/>
        </p:nvSpPr>
        <p:spPr>
          <a:xfrm rot="0">
            <a:off x="9595800" y="2101414"/>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Visual </a:t>
            </a:r>
          </a:p>
        </p:txBody>
      </p:sp>
      <p:sp>
        <p:nvSpPr>
          <p:cNvPr name="TextBox 6" id="6"/>
          <p:cNvSpPr txBox="true"/>
          <p:nvPr/>
        </p:nvSpPr>
        <p:spPr>
          <a:xfrm rot="0">
            <a:off x="219161" y="3212906"/>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Caption </a:t>
            </a:r>
          </a:p>
        </p:txBody>
      </p:sp>
      <p:sp>
        <p:nvSpPr>
          <p:cNvPr name="TextBox 7" id="7"/>
          <p:cNvSpPr txBox="true"/>
          <p:nvPr/>
        </p:nvSpPr>
        <p:spPr>
          <a:xfrm rot="0">
            <a:off x="1028700" y="4552950"/>
            <a:ext cx="3614011" cy="590550"/>
          </a:xfrm>
          <a:prstGeom prst="rect">
            <a:avLst/>
          </a:prstGeom>
        </p:spPr>
        <p:txBody>
          <a:bodyPr anchor="t" rtlCol="false" tIns="0" lIns="0" bIns="0" rIns="0">
            <a:spAutoFit/>
          </a:bodyPr>
          <a:lstStyle/>
          <a:p>
            <a:pPr algn="ctr">
              <a:lnSpc>
                <a:spcPts val="4497"/>
              </a:lnSpc>
              <a:spcBef>
                <a:spcPct val="0"/>
              </a:spcBef>
            </a:pPr>
            <a:r>
              <a:rPr lang="en-US" b="true" sz="3748">
                <a:solidFill>
                  <a:srgbClr val="000000"/>
                </a:solidFill>
                <a:latin typeface="Migra Ultra-Bold"/>
                <a:ea typeface="Migra Ultra-Bold"/>
                <a:cs typeface="Migra Ultra-Bold"/>
                <a:sym typeface="Migra Ultra-Bold"/>
              </a:rPr>
              <a:t>Talk To Us Now.</a:t>
            </a:r>
          </a:p>
        </p:txBody>
      </p:sp>
    </p:spTree>
  </p:cSld>
  <p:clrMapOvr>
    <a:masterClrMapping/>
  </p:clrMapOvr>
  <p:transition spd="fast">
    <p:wipe dir="l"/>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
        <p:nvSpPr>
          <p:cNvPr name="Freeform 3" id="3">
            <a:hlinkClick r:id="rId4" tooltip="https://www.instagram.com/p/DA81XJZtnkm/?img_index=9"/>
          </p:cNvPr>
          <p:cNvSpPr/>
          <p:nvPr/>
        </p:nvSpPr>
        <p:spPr>
          <a:xfrm flipH="false" flipV="false" rot="0">
            <a:off x="10352291" y="2552421"/>
            <a:ext cx="7614255" cy="6110311"/>
          </a:xfrm>
          <a:custGeom>
            <a:avLst/>
            <a:gdLst/>
            <a:ahLst/>
            <a:cxnLst/>
            <a:rect r="r" b="b" t="t" l="l"/>
            <a:pathLst>
              <a:path h="6110311" w="7614255">
                <a:moveTo>
                  <a:pt x="0" y="0"/>
                </a:moveTo>
                <a:lnTo>
                  <a:pt x="7614255" y="0"/>
                </a:lnTo>
                <a:lnTo>
                  <a:pt x="7614255" y="6110311"/>
                </a:lnTo>
                <a:lnTo>
                  <a:pt x="0" y="6110311"/>
                </a:lnTo>
                <a:lnTo>
                  <a:pt x="0" y="0"/>
                </a:lnTo>
                <a:close/>
              </a:path>
            </a:pathLst>
          </a:custGeom>
          <a:blipFill>
            <a:blip r:embed="rId3"/>
            <a:stretch>
              <a:fillRect l="-1091" t="-39387" r="0" b="-13828"/>
            </a:stretch>
          </a:blipFill>
        </p:spPr>
      </p:sp>
      <p:sp>
        <p:nvSpPr>
          <p:cNvPr name="TextBox 4" id="4"/>
          <p:cNvSpPr txBox="true"/>
          <p:nvPr/>
        </p:nvSpPr>
        <p:spPr>
          <a:xfrm rot="0">
            <a:off x="-875801" y="471707"/>
            <a:ext cx="8929123" cy="2228850"/>
          </a:xfrm>
          <a:prstGeom prst="rect">
            <a:avLst/>
          </a:prstGeom>
        </p:spPr>
        <p:txBody>
          <a:bodyPr anchor="t" rtlCol="false" tIns="0" lIns="0" bIns="0" rIns="0">
            <a:spAutoFit/>
          </a:bodyPr>
          <a:lstStyle/>
          <a:p>
            <a:pPr algn="ctr">
              <a:lnSpc>
                <a:spcPts val="11112"/>
              </a:lnSpc>
            </a:pPr>
            <a:r>
              <a:rPr lang="en-US" sz="9260" b="true">
                <a:solidFill>
                  <a:srgbClr val="306D33"/>
                </a:solidFill>
                <a:latin typeface="Migra Ultra-Bold"/>
                <a:ea typeface="Migra Ultra-Bold"/>
                <a:cs typeface="Migra Ultra-Bold"/>
                <a:sym typeface="Migra Ultra-Bold"/>
              </a:rPr>
              <a:t>Example </a:t>
            </a:r>
          </a:p>
          <a:p>
            <a:pPr algn="ctr">
              <a:lnSpc>
                <a:spcPts val="5832"/>
              </a:lnSpc>
              <a:spcBef>
                <a:spcPct val="0"/>
              </a:spcBef>
            </a:pPr>
            <a:r>
              <a:rPr lang="en-US" b="true" sz="4860">
                <a:solidFill>
                  <a:srgbClr val="000000"/>
                </a:solidFill>
                <a:latin typeface="Migra Ultra-Bold"/>
                <a:ea typeface="Migra Ultra-Bold"/>
                <a:cs typeface="Migra Ultra-Bold"/>
                <a:sym typeface="Migra Ultra-Bold"/>
              </a:rPr>
              <a:t>Piece of Content  </a:t>
            </a:r>
          </a:p>
        </p:txBody>
      </p:sp>
      <p:sp>
        <p:nvSpPr>
          <p:cNvPr name="TextBox 5" id="5"/>
          <p:cNvSpPr txBox="true"/>
          <p:nvPr/>
        </p:nvSpPr>
        <p:spPr>
          <a:xfrm rot="0">
            <a:off x="9874246" y="1792030"/>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Carousel </a:t>
            </a:r>
          </a:p>
        </p:txBody>
      </p:sp>
      <p:sp>
        <p:nvSpPr>
          <p:cNvPr name="TextBox 6" id="6"/>
          <p:cNvSpPr txBox="true"/>
          <p:nvPr/>
        </p:nvSpPr>
        <p:spPr>
          <a:xfrm rot="0">
            <a:off x="219161" y="3212906"/>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Caption </a:t>
            </a:r>
          </a:p>
        </p:txBody>
      </p:sp>
      <p:sp>
        <p:nvSpPr>
          <p:cNvPr name="TextBox 7" id="7"/>
          <p:cNvSpPr txBox="true"/>
          <p:nvPr/>
        </p:nvSpPr>
        <p:spPr>
          <a:xfrm rot="0">
            <a:off x="1028700" y="4088574"/>
            <a:ext cx="3614011" cy="590550"/>
          </a:xfrm>
          <a:prstGeom prst="rect">
            <a:avLst/>
          </a:prstGeom>
        </p:spPr>
        <p:txBody>
          <a:bodyPr anchor="t" rtlCol="false" tIns="0" lIns="0" bIns="0" rIns="0">
            <a:spAutoFit/>
          </a:bodyPr>
          <a:lstStyle/>
          <a:p>
            <a:pPr algn="ctr">
              <a:lnSpc>
                <a:spcPts val="4497"/>
              </a:lnSpc>
              <a:spcBef>
                <a:spcPct val="0"/>
              </a:spcBef>
            </a:pPr>
            <a:r>
              <a:rPr lang="en-US" b="true" sz="3748">
                <a:solidFill>
                  <a:srgbClr val="000000"/>
                </a:solidFill>
                <a:latin typeface="Migra Ultra-Bold"/>
                <a:ea typeface="Migra Ultra-Bold"/>
                <a:cs typeface="Migra Ultra-Bold"/>
                <a:sym typeface="Migra Ultra-Bold"/>
              </a:rPr>
              <a:t>Follow Us Now!</a:t>
            </a:r>
          </a:p>
        </p:txBody>
      </p:sp>
      <p:sp>
        <p:nvSpPr>
          <p:cNvPr name="TextBox 8" id="8"/>
          <p:cNvSpPr txBox="true"/>
          <p:nvPr/>
        </p:nvSpPr>
        <p:spPr>
          <a:xfrm rot="0">
            <a:off x="219161" y="4964874"/>
            <a:ext cx="5127512" cy="2019300"/>
          </a:xfrm>
          <a:prstGeom prst="rect">
            <a:avLst/>
          </a:prstGeom>
        </p:spPr>
        <p:txBody>
          <a:bodyPr anchor="t" rtlCol="false" tIns="0" lIns="0" bIns="0" rIns="0">
            <a:spAutoFit/>
          </a:bodyPr>
          <a:lstStyle/>
          <a:p>
            <a:pPr algn="ctr">
              <a:lnSpc>
                <a:spcPts val="2695"/>
              </a:lnSpc>
              <a:spcBef>
                <a:spcPct val="0"/>
              </a:spcBef>
            </a:pPr>
            <a:r>
              <a:rPr lang="en-US" sz="2246">
                <a:solidFill>
                  <a:srgbClr val="000000"/>
                </a:solidFill>
                <a:latin typeface="Migra Extra-Light"/>
                <a:ea typeface="Migra Extra-Light"/>
                <a:cs typeface="Migra Extra-Light"/>
                <a:sym typeface="Migra Extra-Light"/>
              </a:rPr>
              <a:t>#mentalhealthawareness #mentalhealthmatters #mentalhealth</a:t>
            </a:r>
          </a:p>
          <a:p>
            <a:pPr algn="ctr">
              <a:lnSpc>
                <a:spcPts val="2695"/>
              </a:lnSpc>
              <a:spcBef>
                <a:spcPct val="0"/>
              </a:spcBef>
            </a:pPr>
            <a:r>
              <a:rPr lang="en-US" sz="2246">
                <a:solidFill>
                  <a:srgbClr val="000000"/>
                </a:solidFill>
                <a:latin typeface="Migra Extra-Light"/>
                <a:ea typeface="Migra Extra-Light"/>
                <a:cs typeface="Migra Extra-Light"/>
                <a:sym typeface="Migra Extra-Light"/>
              </a:rPr>
              <a:t>#mentalhealthworldday</a:t>
            </a:r>
          </a:p>
          <a:p>
            <a:pPr algn="ctr">
              <a:lnSpc>
                <a:spcPts val="2695"/>
              </a:lnSpc>
              <a:spcBef>
                <a:spcPct val="0"/>
              </a:spcBef>
            </a:pPr>
            <a:r>
              <a:rPr lang="en-US" sz="2246">
                <a:solidFill>
                  <a:srgbClr val="000000"/>
                </a:solidFill>
                <a:latin typeface="Migra Extra-Light"/>
                <a:ea typeface="Migra Extra-Light"/>
                <a:cs typeface="Migra Extra-Light"/>
                <a:sym typeface="Migra Extra-Light"/>
              </a:rPr>
              <a:t>#elysium_center</a:t>
            </a:r>
          </a:p>
          <a:p>
            <a:pPr algn="ctr">
              <a:lnSpc>
                <a:spcPts val="2695"/>
              </a:lnSpc>
              <a:spcBef>
                <a:spcPct val="0"/>
              </a:spcBef>
            </a:pPr>
            <a:r>
              <a:rPr lang="en-US" sz="2246">
                <a:solidFill>
                  <a:srgbClr val="000000"/>
                </a:solidFill>
                <a:latin typeface="Migra Extra-Light"/>
                <a:ea typeface="Migra Extra-Light"/>
                <a:cs typeface="Migra Extra-Light"/>
                <a:sym typeface="Migra Extra-Light"/>
              </a:rPr>
              <a:t>#elysium</a:t>
            </a:r>
          </a:p>
          <a:p>
            <a:pPr algn="ctr">
              <a:lnSpc>
                <a:spcPts val="2695"/>
              </a:lnSpc>
              <a:spcBef>
                <a:spcPct val="0"/>
              </a:spcBef>
            </a:pPr>
          </a:p>
        </p:txBody>
      </p:sp>
    </p:spTree>
  </p:cSld>
  <p:clrMapOvr>
    <a:masterClrMapping/>
  </p:clrMapOvr>
  <p:transition spd="fast">
    <p:wipe dir="l"/>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2521922" y="1683556"/>
            <a:ext cx="13834092" cy="1146176"/>
          </a:xfrm>
          <a:prstGeom prst="rect">
            <a:avLst/>
          </a:prstGeom>
        </p:spPr>
        <p:txBody>
          <a:bodyPr anchor="t" rtlCol="false" tIns="0" lIns="0" bIns="0" rIns="0">
            <a:spAutoFit/>
          </a:bodyPr>
          <a:lstStyle/>
          <a:p>
            <a:pPr algn="ctr">
              <a:lnSpc>
                <a:spcPts val="8000"/>
              </a:lnSpc>
            </a:pPr>
            <a:r>
              <a:rPr lang="en-US" b="true" sz="8000">
                <a:solidFill>
                  <a:srgbClr val="306D33"/>
                </a:solidFill>
                <a:latin typeface="Migra Ultra-Bold"/>
                <a:ea typeface="Migra Ultra-Bold"/>
                <a:cs typeface="Migra Ultra-Bold"/>
                <a:sym typeface="Migra Ultra-Bold"/>
              </a:rPr>
              <a:t>ABOUT US</a:t>
            </a:r>
          </a:p>
        </p:txBody>
      </p:sp>
      <p:sp>
        <p:nvSpPr>
          <p:cNvPr name="TextBox 3" id="3"/>
          <p:cNvSpPr txBox="true"/>
          <p:nvPr/>
        </p:nvSpPr>
        <p:spPr>
          <a:xfrm rot="0">
            <a:off x="2269801" y="3453123"/>
            <a:ext cx="14989499" cy="5140383"/>
          </a:xfrm>
          <a:prstGeom prst="rect">
            <a:avLst/>
          </a:prstGeom>
        </p:spPr>
        <p:txBody>
          <a:bodyPr anchor="t" rtlCol="false" tIns="0" lIns="0" bIns="0" rIns="0">
            <a:spAutoFit/>
          </a:bodyPr>
          <a:lstStyle/>
          <a:p>
            <a:pPr algn="ctr">
              <a:lnSpc>
                <a:spcPts val="5111"/>
              </a:lnSpc>
            </a:pPr>
            <a:r>
              <a:rPr lang="en-US" sz="2839">
                <a:solidFill>
                  <a:srgbClr val="4B463A"/>
                </a:solidFill>
                <a:latin typeface="Migra Extra-Light"/>
                <a:ea typeface="Migra Extra-Light"/>
                <a:cs typeface="Migra Extra-Light"/>
                <a:sym typeface="Migra Extra-Light"/>
              </a:rPr>
              <a:t>our name came from the greek god who was related to the mind and the</a:t>
            </a:r>
            <a:r>
              <a:rPr lang="en-US" sz="2839">
                <a:solidFill>
                  <a:srgbClr val="4B463A"/>
                </a:solidFill>
                <a:latin typeface="Migra Extra-Light"/>
                <a:ea typeface="Migra Extra-Light"/>
                <a:cs typeface="Migra Extra-Light"/>
                <a:sym typeface="Migra Extra-Light"/>
              </a:rPr>
              <a:t> well- being </a:t>
            </a:r>
          </a:p>
          <a:p>
            <a:pPr algn="ctr">
              <a:lnSpc>
                <a:spcPts val="5111"/>
              </a:lnSpc>
            </a:pPr>
            <a:r>
              <a:rPr lang="en-US" sz="2839">
                <a:solidFill>
                  <a:srgbClr val="4B463A"/>
                </a:solidFill>
                <a:latin typeface="Migra Extra-Light"/>
                <a:ea typeface="Migra Extra-Light"/>
                <a:cs typeface="Migra Extra-Light"/>
                <a:sym typeface="Migra Extra-Light"/>
              </a:rPr>
              <a:t>and thats we will work on here in elysiium and thats why we are here that we will be concentrating on the mental health, well-being and how to develop and improve your life in general.</a:t>
            </a:r>
          </a:p>
          <a:p>
            <a:pPr algn="ctr">
              <a:lnSpc>
                <a:spcPts val="5111"/>
              </a:lnSpc>
            </a:pPr>
            <a:r>
              <a:rPr lang="en-US" sz="2839">
                <a:solidFill>
                  <a:srgbClr val="4B463A"/>
                </a:solidFill>
                <a:latin typeface="Migra Extra-Light"/>
                <a:ea typeface="Migra Extra-Light"/>
                <a:cs typeface="Migra Extra-Light"/>
                <a:sym typeface="Migra Extra-Light"/>
              </a:rPr>
              <a:t>elysiium</a:t>
            </a:r>
            <a:r>
              <a:rPr lang="en-US" sz="2839">
                <a:solidFill>
                  <a:srgbClr val="4B463A"/>
                </a:solidFill>
                <a:latin typeface="Migra Extra-Light"/>
                <a:ea typeface="Migra Extra-Light"/>
                <a:cs typeface="Migra Extra-Light"/>
                <a:sym typeface="Migra Extra-Light"/>
              </a:rPr>
              <a:t> is a place where you feel like home and safe, its a place to transform your life in a very healthy way as we do have the expertise in well-being from Greek.</a:t>
            </a:r>
          </a:p>
          <a:p>
            <a:pPr algn="ctr">
              <a:lnSpc>
                <a:spcPts val="5111"/>
              </a:lnSpc>
            </a:pPr>
            <a:r>
              <a:rPr lang="en-US" sz="2839">
                <a:solidFill>
                  <a:srgbClr val="4B463A"/>
                </a:solidFill>
                <a:latin typeface="Migra Extra-Light"/>
                <a:ea typeface="Migra Extra-Light"/>
                <a:cs typeface="Migra Extra-Light"/>
                <a:sym typeface="Migra Extra-Light"/>
              </a:rPr>
              <a:t>we studied greek way of thinking, healing and the way how transform their lives to be better and thats </a:t>
            </a:r>
          </a:p>
          <a:p>
            <a:pPr algn="ctr">
              <a:lnSpc>
                <a:spcPts val="5111"/>
              </a:lnSpc>
            </a:pPr>
            <a:r>
              <a:rPr lang="en-US" sz="2839" b="true">
                <a:solidFill>
                  <a:srgbClr val="306D33"/>
                </a:solidFill>
                <a:latin typeface="Migra Ultra-Bold"/>
                <a:ea typeface="Migra Ultra-Bold"/>
                <a:cs typeface="Migra Ultra-Bold"/>
                <a:sym typeface="Migra Ultra-Bold"/>
              </a:rPr>
              <a:t>why we are here! </a:t>
            </a:r>
          </a:p>
          <a:p>
            <a:pPr algn="ctr" marL="0" indent="0" lvl="0">
              <a:lnSpc>
                <a:spcPts val="4935"/>
              </a:lnSpc>
            </a:pPr>
          </a:p>
        </p:txBody>
      </p:sp>
      <p:sp>
        <p:nvSpPr>
          <p:cNvPr name="AutoShape 4" id="4"/>
          <p:cNvSpPr/>
          <p:nvPr/>
        </p:nvSpPr>
        <p:spPr>
          <a:xfrm>
            <a:off x="12836645" y="3419507"/>
            <a:ext cx="4422655" cy="0"/>
          </a:xfrm>
          <a:prstGeom prst="line">
            <a:avLst/>
          </a:prstGeom>
          <a:ln cap="flat" w="38100">
            <a:solidFill>
              <a:srgbClr val="402B03"/>
            </a:solidFill>
            <a:prstDash val="solid"/>
            <a:headEnd type="none" len="sm" w="sm"/>
            <a:tailEnd type="none" len="sm" w="sm"/>
          </a:ln>
        </p:spPr>
      </p:sp>
      <p:sp>
        <p:nvSpPr>
          <p:cNvPr name="AutoShape 5" id="5"/>
          <p:cNvSpPr/>
          <p:nvPr/>
        </p:nvSpPr>
        <p:spPr>
          <a:xfrm>
            <a:off x="2521922" y="7766813"/>
            <a:ext cx="4422655" cy="0"/>
          </a:xfrm>
          <a:prstGeom prst="line">
            <a:avLst/>
          </a:prstGeom>
          <a:ln cap="flat" w="38100">
            <a:solidFill>
              <a:srgbClr val="402B03"/>
            </a:solidFill>
            <a:prstDash val="solid"/>
            <a:headEnd type="none" len="sm" w="sm"/>
            <a:tailEnd type="none" len="sm" w="sm"/>
          </a:ln>
        </p:spPr>
      </p:sp>
      <p:sp>
        <p:nvSpPr>
          <p:cNvPr name="Freeform 6" id="6"/>
          <p:cNvSpPr/>
          <p:nvPr/>
        </p:nvSpPr>
        <p:spPr>
          <a:xfrm flipH="false" flipV="false" rot="0">
            <a:off x="16427408" y="141072"/>
            <a:ext cx="1663784" cy="1447235"/>
          </a:xfrm>
          <a:custGeom>
            <a:avLst/>
            <a:gdLst/>
            <a:ahLst/>
            <a:cxnLst/>
            <a:rect r="r" b="b" t="t" l="l"/>
            <a:pathLst>
              <a:path h="1447235" w="1663784">
                <a:moveTo>
                  <a:pt x="0" y="0"/>
                </a:moveTo>
                <a:lnTo>
                  <a:pt x="1663784" y="0"/>
                </a:lnTo>
                <a:lnTo>
                  <a:pt x="1663784" y="1447234"/>
                </a:lnTo>
                <a:lnTo>
                  <a:pt x="0" y="1447234"/>
                </a:lnTo>
                <a:lnTo>
                  <a:pt x="0" y="0"/>
                </a:lnTo>
                <a:close/>
              </a:path>
            </a:pathLst>
          </a:custGeom>
          <a:blipFill>
            <a:blip r:embed="rId2"/>
            <a:stretch>
              <a:fillRect l="0" t="-4176" r="0" b="-10786"/>
            </a:stretch>
          </a:blipFill>
        </p:spPr>
      </p:sp>
    </p:spTree>
  </p:cSld>
  <p:clrMapOvr>
    <a:masterClrMapping/>
  </p:clrMapOvr>
  <p:transition spd="slow">
    <p:circl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
        <p:nvSpPr>
          <p:cNvPr name="Freeform 3" id="3"/>
          <p:cNvSpPr/>
          <p:nvPr/>
        </p:nvSpPr>
        <p:spPr>
          <a:xfrm flipH="false" flipV="false" rot="0">
            <a:off x="10572268" y="2667398"/>
            <a:ext cx="7518924" cy="6306497"/>
          </a:xfrm>
          <a:custGeom>
            <a:avLst/>
            <a:gdLst/>
            <a:ahLst/>
            <a:cxnLst/>
            <a:rect r="r" b="b" t="t" l="l"/>
            <a:pathLst>
              <a:path h="6306497" w="7518924">
                <a:moveTo>
                  <a:pt x="0" y="0"/>
                </a:moveTo>
                <a:lnTo>
                  <a:pt x="7518924" y="0"/>
                </a:lnTo>
                <a:lnTo>
                  <a:pt x="7518924" y="6306497"/>
                </a:lnTo>
                <a:lnTo>
                  <a:pt x="0" y="6306497"/>
                </a:lnTo>
                <a:lnTo>
                  <a:pt x="0" y="0"/>
                </a:lnTo>
                <a:close/>
              </a:path>
            </a:pathLst>
          </a:custGeom>
          <a:blipFill>
            <a:blip r:embed="rId3"/>
            <a:stretch>
              <a:fillRect l="0" t="0" r="0" b="0"/>
            </a:stretch>
          </a:blipFill>
        </p:spPr>
      </p:sp>
      <p:sp>
        <p:nvSpPr>
          <p:cNvPr name="TextBox 4" id="4"/>
          <p:cNvSpPr txBox="true"/>
          <p:nvPr/>
        </p:nvSpPr>
        <p:spPr>
          <a:xfrm rot="0">
            <a:off x="-875801" y="471707"/>
            <a:ext cx="8929123" cy="2228850"/>
          </a:xfrm>
          <a:prstGeom prst="rect">
            <a:avLst/>
          </a:prstGeom>
        </p:spPr>
        <p:txBody>
          <a:bodyPr anchor="t" rtlCol="false" tIns="0" lIns="0" bIns="0" rIns="0">
            <a:spAutoFit/>
          </a:bodyPr>
          <a:lstStyle/>
          <a:p>
            <a:pPr algn="ctr">
              <a:lnSpc>
                <a:spcPts val="11112"/>
              </a:lnSpc>
            </a:pPr>
            <a:r>
              <a:rPr lang="en-US" sz="9260" b="true">
                <a:solidFill>
                  <a:srgbClr val="306D33"/>
                </a:solidFill>
                <a:latin typeface="Migra Ultra-Bold"/>
                <a:ea typeface="Migra Ultra-Bold"/>
                <a:cs typeface="Migra Ultra-Bold"/>
                <a:sym typeface="Migra Ultra-Bold"/>
              </a:rPr>
              <a:t>Example </a:t>
            </a:r>
          </a:p>
          <a:p>
            <a:pPr algn="ctr">
              <a:lnSpc>
                <a:spcPts val="5832"/>
              </a:lnSpc>
              <a:spcBef>
                <a:spcPct val="0"/>
              </a:spcBef>
            </a:pPr>
            <a:r>
              <a:rPr lang="en-US" b="true" sz="4860">
                <a:solidFill>
                  <a:srgbClr val="000000"/>
                </a:solidFill>
                <a:latin typeface="Migra Ultra-Bold"/>
                <a:ea typeface="Migra Ultra-Bold"/>
                <a:cs typeface="Migra Ultra-Bold"/>
                <a:sym typeface="Migra Ultra-Bold"/>
              </a:rPr>
              <a:t>Piece of Content  </a:t>
            </a:r>
          </a:p>
        </p:txBody>
      </p:sp>
      <p:sp>
        <p:nvSpPr>
          <p:cNvPr name="TextBox 5" id="5"/>
          <p:cNvSpPr txBox="true"/>
          <p:nvPr/>
        </p:nvSpPr>
        <p:spPr>
          <a:xfrm rot="0">
            <a:off x="9874246" y="1792030"/>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Visual</a:t>
            </a:r>
          </a:p>
        </p:txBody>
      </p:sp>
      <p:sp>
        <p:nvSpPr>
          <p:cNvPr name="TextBox 6" id="6"/>
          <p:cNvSpPr txBox="true"/>
          <p:nvPr/>
        </p:nvSpPr>
        <p:spPr>
          <a:xfrm rot="0">
            <a:off x="219161" y="3212906"/>
            <a:ext cx="3614011" cy="599143"/>
          </a:xfrm>
          <a:prstGeom prst="rect">
            <a:avLst/>
          </a:prstGeom>
        </p:spPr>
        <p:txBody>
          <a:bodyPr anchor="t" rtlCol="false" tIns="0" lIns="0" bIns="0" rIns="0">
            <a:spAutoFit/>
          </a:bodyPr>
          <a:lstStyle/>
          <a:p>
            <a:pPr algn="ctr">
              <a:lnSpc>
                <a:spcPts val="4497"/>
              </a:lnSpc>
              <a:spcBef>
                <a:spcPct val="0"/>
              </a:spcBef>
            </a:pPr>
            <a:r>
              <a:rPr lang="en-US" b="true" sz="3748">
                <a:solidFill>
                  <a:srgbClr val="306D33"/>
                </a:solidFill>
                <a:latin typeface="Migra Ultra-Bold"/>
                <a:ea typeface="Migra Ultra-Bold"/>
                <a:cs typeface="Migra Ultra-Bold"/>
                <a:sym typeface="Migra Ultra-Bold"/>
              </a:rPr>
              <a:t>Caption </a:t>
            </a:r>
          </a:p>
        </p:txBody>
      </p:sp>
      <p:sp>
        <p:nvSpPr>
          <p:cNvPr name="TextBox 7" id="7"/>
          <p:cNvSpPr txBox="true"/>
          <p:nvPr/>
        </p:nvSpPr>
        <p:spPr>
          <a:xfrm rot="0">
            <a:off x="781193" y="3990975"/>
            <a:ext cx="8471346" cy="2276475"/>
          </a:xfrm>
          <a:prstGeom prst="rect">
            <a:avLst/>
          </a:prstGeom>
        </p:spPr>
        <p:txBody>
          <a:bodyPr anchor="t" rtlCol="false" tIns="0" lIns="0" bIns="0" rIns="0">
            <a:spAutoFit/>
          </a:bodyPr>
          <a:lstStyle/>
          <a:p>
            <a:pPr algn="ctr">
              <a:lnSpc>
                <a:spcPts val="4497"/>
              </a:lnSpc>
            </a:pPr>
            <a:r>
              <a:rPr lang="en-US" sz="3748" b="true">
                <a:solidFill>
                  <a:srgbClr val="000000"/>
                </a:solidFill>
                <a:latin typeface="Migra Ultra-Bold"/>
                <a:ea typeface="Migra Ultra-Bold"/>
                <a:cs typeface="Migra Ultra-Bold"/>
                <a:sym typeface="Migra Ultra-Bold"/>
              </a:rPr>
              <a:t>Ready to unlock secrets  of success?</a:t>
            </a:r>
          </a:p>
          <a:p>
            <a:pPr algn="ctr">
              <a:lnSpc>
                <a:spcPts val="4497"/>
              </a:lnSpc>
            </a:pPr>
            <a:r>
              <a:rPr lang="en-US" sz="3748" b="true">
                <a:solidFill>
                  <a:srgbClr val="000000"/>
                </a:solidFill>
                <a:latin typeface="Migra Ultra-Bold"/>
                <a:ea typeface="Migra Ultra-Bold"/>
                <a:cs typeface="Migra Ultra-Bold"/>
                <a:sym typeface="Migra Ultra-Bold"/>
              </a:rPr>
              <a:t>Follow us now  on elysiium center page</a:t>
            </a:r>
          </a:p>
          <a:p>
            <a:pPr algn="ctr">
              <a:lnSpc>
                <a:spcPts val="4497"/>
              </a:lnSpc>
              <a:spcBef>
                <a:spcPct val="0"/>
              </a:spcBef>
            </a:pPr>
            <a:r>
              <a:rPr lang="en-US" b="true" sz="3748">
                <a:solidFill>
                  <a:srgbClr val="000000"/>
                </a:solidFill>
                <a:latin typeface="Migra Ultra-Bold"/>
                <a:ea typeface="Migra Ultra-Bold"/>
                <a:cs typeface="Migra Ultra-Bold"/>
                <a:sym typeface="Migra Ultra-Bold"/>
              </a:rPr>
              <a:t>and enjoy 15 free Minutes that could change your life!</a:t>
            </a:r>
          </a:p>
        </p:txBody>
      </p:sp>
    </p:spTree>
  </p:cSld>
  <p:clrMapOvr>
    <a:masterClrMapping/>
  </p:clrMapOvr>
  <p:transition spd="fast">
    <p:wipe dir="l"/>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320374" y="1757738"/>
            <a:ext cx="17872367" cy="2201258"/>
          </a:xfrm>
          <a:custGeom>
            <a:avLst/>
            <a:gdLst/>
            <a:ahLst/>
            <a:cxnLst/>
            <a:rect r="r" b="b" t="t" l="l"/>
            <a:pathLst>
              <a:path h="2201258" w="17872367">
                <a:moveTo>
                  <a:pt x="0" y="0"/>
                </a:moveTo>
                <a:lnTo>
                  <a:pt x="17872366" y="0"/>
                </a:lnTo>
                <a:lnTo>
                  <a:pt x="17872366" y="2201257"/>
                </a:lnTo>
                <a:lnTo>
                  <a:pt x="0" y="2201257"/>
                </a:lnTo>
                <a:lnTo>
                  <a:pt x="0" y="0"/>
                </a:lnTo>
                <a:close/>
              </a:path>
            </a:pathLst>
          </a:custGeom>
          <a:blipFill>
            <a:blip r:embed="rId2"/>
            <a:stretch>
              <a:fillRect l="0" t="0" r="0" b="-5549"/>
            </a:stretch>
          </a:blipFill>
        </p:spPr>
      </p:sp>
      <p:sp>
        <p:nvSpPr>
          <p:cNvPr name="Freeform 3" id="3"/>
          <p:cNvSpPr/>
          <p:nvPr/>
        </p:nvSpPr>
        <p:spPr>
          <a:xfrm flipH="false" flipV="false" rot="0">
            <a:off x="16528957" y="127925"/>
            <a:ext cx="1663784" cy="1447235"/>
          </a:xfrm>
          <a:custGeom>
            <a:avLst/>
            <a:gdLst/>
            <a:ahLst/>
            <a:cxnLst/>
            <a:rect r="r" b="b" t="t" l="l"/>
            <a:pathLst>
              <a:path h="1447235" w="1663784">
                <a:moveTo>
                  <a:pt x="0" y="0"/>
                </a:moveTo>
                <a:lnTo>
                  <a:pt x="1663783" y="0"/>
                </a:lnTo>
                <a:lnTo>
                  <a:pt x="1663783" y="1447235"/>
                </a:lnTo>
                <a:lnTo>
                  <a:pt x="0" y="1447235"/>
                </a:lnTo>
                <a:lnTo>
                  <a:pt x="0" y="0"/>
                </a:lnTo>
                <a:close/>
              </a:path>
            </a:pathLst>
          </a:custGeom>
          <a:blipFill>
            <a:blip r:embed="rId3"/>
            <a:stretch>
              <a:fillRect l="0" t="-4176" r="0" b="-10786"/>
            </a:stretch>
          </a:blipFill>
        </p:spPr>
      </p:sp>
      <p:sp>
        <p:nvSpPr>
          <p:cNvPr name="Freeform 4" id="4"/>
          <p:cNvSpPr/>
          <p:nvPr/>
        </p:nvSpPr>
        <p:spPr>
          <a:xfrm flipH="false" flipV="false" rot="0">
            <a:off x="4272165" y="4120920"/>
            <a:ext cx="9968784" cy="4952897"/>
          </a:xfrm>
          <a:custGeom>
            <a:avLst/>
            <a:gdLst/>
            <a:ahLst/>
            <a:cxnLst/>
            <a:rect r="r" b="b" t="t" l="l"/>
            <a:pathLst>
              <a:path h="4952897" w="9968784">
                <a:moveTo>
                  <a:pt x="0" y="0"/>
                </a:moveTo>
                <a:lnTo>
                  <a:pt x="9968784" y="0"/>
                </a:lnTo>
                <a:lnTo>
                  <a:pt x="9968784" y="4952898"/>
                </a:lnTo>
                <a:lnTo>
                  <a:pt x="0" y="4952898"/>
                </a:lnTo>
                <a:lnTo>
                  <a:pt x="0" y="0"/>
                </a:lnTo>
                <a:close/>
              </a:path>
            </a:pathLst>
          </a:custGeom>
          <a:blipFill>
            <a:blip r:embed="rId4"/>
            <a:stretch>
              <a:fillRect l="0" t="-5164" r="0" b="0"/>
            </a:stretch>
          </a:blipFill>
        </p:spPr>
      </p:sp>
      <p:sp>
        <p:nvSpPr>
          <p:cNvPr name="TextBox 5" id="5"/>
          <p:cNvSpPr txBox="true"/>
          <p:nvPr/>
        </p:nvSpPr>
        <p:spPr>
          <a:xfrm rot="0">
            <a:off x="85725" y="529061"/>
            <a:ext cx="8694944" cy="1046099"/>
          </a:xfrm>
          <a:prstGeom prst="rect">
            <a:avLst/>
          </a:prstGeom>
        </p:spPr>
        <p:txBody>
          <a:bodyPr anchor="t" rtlCol="false" tIns="0" lIns="0" bIns="0" rIns="0">
            <a:spAutoFit/>
          </a:bodyPr>
          <a:lstStyle/>
          <a:p>
            <a:pPr algn="ctr">
              <a:lnSpc>
                <a:spcPts val="7795"/>
              </a:lnSpc>
              <a:spcBef>
                <a:spcPct val="0"/>
              </a:spcBef>
            </a:pPr>
            <a:r>
              <a:rPr lang="en-US" b="true" sz="6496">
                <a:solidFill>
                  <a:srgbClr val="306D33"/>
                </a:solidFill>
                <a:latin typeface="Migra Ultra-Bold"/>
                <a:ea typeface="Migra Ultra-Bold"/>
                <a:cs typeface="Migra Ultra-Bold"/>
                <a:sym typeface="Migra Ultra-Bold"/>
              </a:rPr>
              <a:t>Results Campaign  </a:t>
            </a:r>
          </a:p>
        </p:txBody>
      </p:sp>
    </p:spTree>
  </p:cSld>
  <p:clrMapOvr>
    <a:masterClrMapping/>
  </p:clrMapOvr>
  <p:transition spd="fast">
    <p:wipe dir="l"/>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528957" y="127925"/>
            <a:ext cx="1663784" cy="1447235"/>
          </a:xfrm>
          <a:custGeom>
            <a:avLst/>
            <a:gdLst/>
            <a:ahLst/>
            <a:cxnLst/>
            <a:rect r="r" b="b" t="t" l="l"/>
            <a:pathLst>
              <a:path h="1447235" w="1663784">
                <a:moveTo>
                  <a:pt x="0" y="0"/>
                </a:moveTo>
                <a:lnTo>
                  <a:pt x="1663783" y="0"/>
                </a:lnTo>
                <a:lnTo>
                  <a:pt x="1663783" y="1447235"/>
                </a:lnTo>
                <a:lnTo>
                  <a:pt x="0" y="1447235"/>
                </a:lnTo>
                <a:lnTo>
                  <a:pt x="0" y="0"/>
                </a:lnTo>
                <a:close/>
              </a:path>
            </a:pathLst>
          </a:custGeom>
          <a:blipFill>
            <a:blip r:embed="rId2"/>
            <a:stretch>
              <a:fillRect l="0" t="-4176" r="0" b="-10786"/>
            </a:stretch>
          </a:blipFill>
        </p:spPr>
      </p:sp>
      <p:sp>
        <p:nvSpPr>
          <p:cNvPr name="Freeform 3" id="3"/>
          <p:cNvSpPr/>
          <p:nvPr/>
        </p:nvSpPr>
        <p:spPr>
          <a:xfrm flipH="false" flipV="false" rot="0">
            <a:off x="2859133" y="1809436"/>
            <a:ext cx="12763344" cy="7131519"/>
          </a:xfrm>
          <a:custGeom>
            <a:avLst/>
            <a:gdLst/>
            <a:ahLst/>
            <a:cxnLst/>
            <a:rect r="r" b="b" t="t" l="l"/>
            <a:pathLst>
              <a:path h="7131519" w="12763344">
                <a:moveTo>
                  <a:pt x="0" y="0"/>
                </a:moveTo>
                <a:lnTo>
                  <a:pt x="12763344" y="0"/>
                </a:lnTo>
                <a:lnTo>
                  <a:pt x="12763344" y="7131518"/>
                </a:lnTo>
                <a:lnTo>
                  <a:pt x="0" y="7131518"/>
                </a:lnTo>
                <a:lnTo>
                  <a:pt x="0" y="0"/>
                </a:lnTo>
                <a:close/>
              </a:path>
            </a:pathLst>
          </a:custGeom>
          <a:blipFill>
            <a:blip r:embed="rId3"/>
            <a:stretch>
              <a:fillRect l="0" t="0" r="0" b="0"/>
            </a:stretch>
          </a:blipFill>
        </p:spPr>
      </p:sp>
      <p:sp>
        <p:nvSpPr>
          <p:cNvPr name="TextBox 4" id="4"/>
          <p:cNvSpPr txBox="true"/>
          <p:nvPr/>
        </p:nvSpPr>
        <p:spPr>
          <a:xfrm rot="0">
            <a:off x="85725" y="529061"/>
            <a:ext cx="8694944" cy="1046099"/>
          </a:xfrm>
          <a:prstGeom prst="rect">
            <a:avLst/>
          </a:prstGeom>
        </p:spPr>
        <p:txBody>
          <a:bodyPr anchor="t" rtlCol="false" tIns="0" lIns="0" bIns="0" rIns="0">
            <a:spAutoFit/>
          </a:bodyPr>
          <a:lstStyle/>
          <a:p>
            <a:pPr algn="ctr">
              <a:lnSpc>
                <a:spcPts val="7795"/>
              </a:lnSpc>
              <a:spcBef>
                <a:spcPct val="0"/>
              </a:spcBef>
            </a:pPr>
            <a:r>
              <a:rPr lang="en-US" b="true" sz="6496">
                <a:solidFill>
                  <a:srgbClr val="306D33"/>
                </a:solidFill>
                <a:latin typeface="Migra Ultra-Bold"/>
                <a:ea typeface="Migra Ultra-Bold"/>
                <a:cs typeface="Migra Ultra-Bold"/>
                <a:sym typeface="Migra Ultra-Bold"/>
              </a:rPr>
              <a:t>Results Campaign  </a:t>
            </a:r>
          </a:p>
        </p:txBody>
      </p:sp>
    </p:spTree>
  </p:cSld>
  <p:clrMapOvr>
    <a:masterClrMapping/>
  </p:clrMapOvr>
  <p:transition spd="fast">
    <p:fad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528957" y="127925"/>
            <a:ext cx="1663784" cy="1447235"/>
          </a:xfrm>
          <a:custGeom>
            <a:avLst/>
            <a:gdLst/>
            <a:ahLst/>
            <a:cxnLst/>
            <a:rect r="r" b="b" t="t" l="l"/>
            <a:pathLst>
              <a:path h="1447235" w="1663784">
                <a:moveTo>
                  <a:pt x="0" y="0"/>
                </a:moveTo>
                <a:lnTo>
                  <a:pt x="1663783" y="0"/>
                </a:lnTo>
                <a:lnTo>
                  <a:pt x="1663783" y="1447235"/>
                </a:lnTo>
                <a:lnTo>
                  <a:pt x="0" y="1447235"/>
                </a:lnTo>
                <a:lnTo>
                  <a:pt x="0" y="0"/>
                </a:lnTo>
                <a:close/>
              </a:path>
            </a:pathLst>
          </a:custGeom>
          <a:blipFill>
            <a:blip r:embed="rId2"/>
            <a:stretch>
              <a:fillRect l="0" t="-4176" r="0" b="-10786"/>
            </a:stretch>
          </a:blipFill>
        </p:spPr>
      </p:sp>
      <p:sp>
        <p:nvSpPr>
          <p:cNvPr name="Freeform 3" id="3"/>
          <p:cNvSpPr/>
          <p:nvPr/>
        </p:nvSpPr>
        <p:spPr>
          <a:xfrm flipH="false" flipV="false" rot="0">
            <a:off x="4088652" y="1589023"/>
            <a:ext cx="9688524" cy="7108954"/>
          </a:xfrm>
          <a:custGeom>
            <a:avLst/>
            <a:gdLst/>
            <a:ahLst/>
            <a:cxnLst/>
            <a:rect r="r" b="b" t="t" l="l"/>
            <a:pathLst>
              <a:path h="7108954" w="9688524">
                <a:moveTo>
                  <a:pt x="0" y="0"/>
                </a:moveTo>
                <a:lnTo>
                  <a:pt x="9688524" y="0"/>
                </a:lnTo>
                <a:lnTo>
                  <a:pt x="9688524" y="7108954"/>
                </a:lnTo>
                <a:lnTo>
                  <a:pt x="0" y="7108954"/>
                </a:lnTo>
                <a:lnTo>
                  <a:pt x="0" y="0"/>
                </a:lnTo>
                <a:close/>
              </a:path>
            </a:pathLst>
          </a:custGeom>
          <a:blipFill>
            <a:blip r:embed="rId3"/>
            <a:stretch>
              <a:fillRect l="0" t="0" r="0" b="0"/>
            </a:stretch>
          </a:blipFill>
        </p:spPr>
      </p:sp>
      <p:sp>
        <p:nvSpPr>
          <p:cNvPr name="TextBox 4" id="4"/>
          <p:cNvSpPr txBox="true"/>
          <p:nvPr/>
        </p:nvSpPr>
        <p:spPr>
          <a:xfrm rot="0">
            <a:off x="0" y="299918"/>
            <a:ext cx="8694944" cy="1046099"/>
          </a:xfrm>
          <a:prstGeom prst="rect">
            <a:avLst/>
          </a:prstGeom>
        </p:spPr>
        <p:txBody>
          <a:bodyPr anchor="t" rtlCol="false" tIns="0" lIns="0" bIns="0" rIns="0">
            <a:spAutoFit/>
          </a:bodyPr>
          <a:lstStyle/>
          <a:p>
            <a:pPr algn="ctr">
              <a:lnSpc>
                <a:spcPts val="7795"/>
              </a:lnSpc>
              <a:spcBef>
                <a:spcPct val="0"/>
              </a:spcBef>
            </a:pPr>
            <a:r>
              <a:rPr lang="en-US" b="true" sz="6496">
                <a:solidFill>
                  <a:srgbClr val="306D33"/>
                </a:solidFill>
                <a:latin typeface="Migra Ultra-Bold"/>
                <a:ea typeface="Migra Ultra-Bold"/>
                <a:cs typeface="Migra Ultra-Bold"/>
                <a:sym typeface="Migra Ultra-Bold"/>
              </a:rPr>
              <a:t>our social media .</a:t>
            </a:r>
          </a:p>
        </p:txBody>
      </p:sp>
    </p:spTree>
  </p:cSld>
  <p:clrMapOvr>
    <a:masterClrMapping/>
  </p:clrMapOvr>
  <p:transition spd="fast">
    <p:cover dir="d"/>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528957" y="127925"/>
            <a:ext cx="1663784" cy="1447235"/>
          </a:xfrm>
          <a:custGeom>
            <a:avLst/>
            <a:gdLst/>
            <a:ahLst/>
            <a:cxnLst/>
            <a:rect r="r" b="b" t="t" l="l"/>
            <a:pathLst>
              <a:path h="1447235" w="1663784">
                <a:moveTo>
                  <a:pt x="0" y="0"/>
                </a:moveTo>
                <a:lnTo>
                  <a:pt x="1663783" y="0"/>
                </a:lnTo>
                <a:lnTo>
                  <a:pt x="1663783" y="1447235"/>
                </a:lnTo>
                <a:lnTo>
                  <a:pt x="0" y="1447235"/>
                </a:lnTo>
                <a:lnTo>
                  <a:pt x="0" y="0"/>
                </a:lnTo>
                <a:close/>
              </a:path>
            </a:pathLst>
          </a:custGeom>
          <a:blipFill>
            <a:blip r:embed="rId2"/>
            <a:stretch>
              <a:fillRect l="0" t="-4176" r="0" b="-10786"/>
            </a:stretch>
          </a:blipFill>
        </p:spPr>
      </p:sp>
      <p:sp>
        <p:nvSpPr>
          <p:cNvPr name="Freeform 3" id="3"/>
          <p:cNvSpPr/>
          <p:nvPr/>
        </p:nvSpPr>
        <p:spPr>
          <a:xfrm flipH="false" flipV="false" rot="0">
            <a:off x="2582075" y="1789792"/>
            <a:ext cx="13749628" cy="7321677"/>
          </a:xfrm>
          <a:custGeom>
            <a:avLst/>
            <a:gdLst/>
            <a:ahLst/>
            <a:cxnLst/>
            <a:rect r="r" b="b" t="t" l="l"/>
            <a:pathLst>
              <a:path h="7321677" w="13749628">
                <a:moveTo>
                  <a:pt x="0" y="0"/>
                </a:moveTo>
                <a:lnTo>
                  <a:pt x="13749628" y="0"/>
                </a:lnTo>
                <a:lnTo>
                  <a:pt x="13749628" y="7321677"/>
                </a:lnTo>
                <a:lnTo>
                  <a:pt x="0" y="7321677"/>
                </a:lnTo>
                <a:lnTo>
                  <a:pt x="0" y="0"/>
                </a:lnTo>
                <a:close/>
              </a:path>
            </a:pathLst>
          </a:custGeom>
          <a:blipFill>
            <a:blip r:embed="rId3"/>
            <a:stretch>
              <a:fillRect l="0" t="0" r="0" b="0"/>
            </a:stretch>
          </a:blipFill>
        </p:spPr>
      </p:sp>
      <p:sp>
        <p:nvSpPr>
          <p:cNvPr name="TextBox 4" id="4"/>
          <p:cNvSpPr txBox="true"/>
          <p:nvPr/>
        </p:nvSpPr>
        <p:spPr>
          <a:xfrm rot="0">
            <a:off x="0" y="299918"/>
            <a:ext cx="8694944" cy="1046099"/>
          </a:xfrm>
          <a:prstGeom prst="rect">
            <a:avLst/>
          </a:prstGeom>
        </p:spPr>
        <p:txBody>
          <a:bodyPr anchor="t" rtlCol="false" tIns="0" lIns="0" bIns="0" rIns="0">
            <a:spAutoFit/>
          </a:bodyPr>
          <a:lstStyle/>
          <a:p>
            <a:pPr algn="ctr">
              <a:lnSpc>
                <a:spcPts val="7795"/>
              </a:lnSpc>
              <a:spcBef>
                <a:spcPct val="0"/>
              </a:spcBef>
            </a:pPr>
            <a:r>
              <a:rPr lang="en-US" b="true" sz="6496">
                <a:solidFill>
                  <a:srgbClr val="306D33"/>
                </a:solidFill>
                <a:latin typeface="Migra Ultra-Bold"/>
                <a:ea typeface="Migra Ultra-Bold"/>
                <a:cs typeface="Migra Ultra-Bold"/>
                <a:sym typeface="Migra Ultra-Bold"/>
              </a:rPr>
              <a:t>our social media .</a:t>
            </a:r>
          </a:p>
        </p:txBody>
      </p:sp>
    </p:spTree>
  </p:cSld>
  <p:clrMapOvr>
    <a:masterClrMapping/>
  </p:clrMapOvr>
  <p:transition spd="fast">
    <p:cover dir="d"/>
  </p:transition>
</p:sld>
</file>

<file path=ppt/slides/slide25.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813455" y="2756399"/>
            <a:ext cx="15445845" cy="5610225"/>
          </a:xfrm>
          <a:prstGeom prst="rect">
            <a:avLst/>
          </a:prstGeom>
        </p:spPr>
        <p:txBody>
          <a:bodyPr anchor="t" rtlCol="false" tIns="0" lIns="0" bIns="0" rIns="0">
            <a:spAutoFit/>
          </a:bodyPr>
          <a:lstStyle/>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Identify measurement tools: Use tools like spreadsheets or project management software (such as Trello, Asana or Monday.com) to track task progress. Dedicate a column to the weekly KPIs for each team or task.</a:t>
            </a:r>
          </a:p>
          <a:p>
            <a:pPr algn="l" marL="971550" indent="-485775" lvl="1">
              <a:lnSpc>
                <a:spcPts val="6299"/>
              </a:lnSpc>
              <a:spcBef>
                <a:spcPct val="0"/>
              </a:spcBef>
              <a:buFont typeface="Arial"/>
              <a:buChar char="•"/>
            </a:pPr>
            <a:r>
              <a:rPr lang="en-US" sz="4500" strike="noStrike" u="none">
                <a:solidFill>
                  <a:srgbClr val="4B463A"/>
                </a:solidFill>
                <a:latin typeface="Migra Extra-Light"/>
                <a:ea typeface="Migra Extra-Light"/>
                <a:cs typeface="Migra Extra-Light"/>
                <a:sym typeface="Migra Extra-Light"/>
              </a:rPr>
              <a:t>To know the number of followers - the extent of interaction with publications - the number of customers who responded and actually participated in the center’s sessions</a:t>
            </a:r>
          </a:p>
        </p:txBody>
      </p:sp>
      <p:sp>
        <p:nvSpPr>
          <p:cNvPr name="TextBox 3" id="3"/>
          <p:cNvSpPr txBox="true"/>
          <p:nvPr/>
        </p:nvSpPr>
        <p:spPr>
          <a:xfrm rot="0">
            <a:off x="1028700" y="1095375"/>
            <a:ext cx="6439836"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6.CONTROL</a:t>
            </a:r>
          </a:p>
        </p:txBody>
      </p:sp>
    </p:spTree>
  </p:cSld>
  <p:clrMapOvr>
    <a:masterClrMapping/>
  </p:clrMapOvr>
  <p:transition spd="fast">
    <p:fade/>
  </p:transition>
</p:sld>
</file>

<file path=ppt/slides/slide26.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42629" y="741805"/>
            <a:ext cx="6986661"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KPIS</a:t>
            </a:r>
          </a:p>
        </p:txBody>
      </p:sp>
      <p:sp>
        <p:nvSpPr>
          <p:cNvPr name="TextBox 3" id="3"/>
          <p:cNvSpPr txBox="true"/>
          <p:nvPr/>
        </p:nvSpPr>
        <p:spPr>
          <a:xfrm rot="0">
            <a:off x="1028700" y="3914894"/>
            <a:ext cx="15728705" cy="4537379"/>
          </a:xfrm>
          <a:prstGeom prst="rect">
            <a:avLst/>
          </a:prstGeom>
        </p:spPr>
        <p:txBody>
          <a:bodyPr anchor="t" rtlCol="false" tIns="0" lIns="0" bIns="0" rIns="0">
            <a:spAutoFit/>
          </a:bodyPr>
          <a:lstStyle/>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Reach ratio:</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In July, 50,000 people were reached via social media platforms (Facebook, Instagram).</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Number of impressions:</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The total number of impressions was 120,000 across various channels during the same period, which means the audience saw the content multiple times.</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Follower Growth:</a:t>
            </a:r>
          </a:p>
          <a:p>
            <a:pPr algn="l" marL="686511"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At the end of July, 2,000 new followers were added on Instagram, indicating an increase in brand awareness.</a:t>
            </a:r>
          </a:p>
        </p:txBody>
      </p:sp>
      <p:sp>
        <p:nvSpPr>
          <p:cNvPr name="TextBox 4" id="4"/>
          <p:cNvSpPr txBox="true"/>
          <p:nvPr/>
        </p:nvSpPr>
        <p:spPr>
          <a:xfrm rot="0">
            <a:off x="-2673582" y="2611881"/>
            <a:ext cx="14270383" cy="732155"/>
          </a:xfrm>
          <a:prstGeom prst="rect">
            <a:avLst/>
          </a:prstGeom>
        </p:spPr>
        <p:txBody>
          <a:bodyPr anchor="t" rtlCol="false" tIns="0" lIns="0" bIns="0" rIns="0">
            <a:spAutoFit/>
          </a:bodyPr>
          <a:lstStyle/>
          <a:p>
            <a:pPr algn="ctr" marL="0" indent="0" lvl="0">
              <a:lnSpc>
                <a:spcPts val="5199"/>
              </a:lnSpc>
              <a:spcBef>
                <a:spcPct val="0"/>
              </a:spcBef>
            </a:pPr>
            <a:r>
              <a:rPr lang="en-US" b="true" sz="5199" strike="noStrike" u="none">
                <a:solidFill>
                  <a:srgbClr val="402B03"/>
                </a:solidFill>
                <a:latin typeface="Migra Ultra-Bold"/>
                <a:ea typeface="Migra Ultra-Bold"/>
                <a:cs typeface="Migra Ultra-Bold"/>
                <a:sym typeface="Migra Ultra-Bold"/>
              </a:rPr>
              <a:t> BRAND AWARENESS KPIS:</a:t>
            </a:r>
          </a:p>
        </p:txBody>
      </p:sp>
    </p:spTree>
  </p:cSld>
  <p:clrMapOvr>
    <a:masterClrMapping/>
  </p:clrMapOvr>
  <p:transition spd="fast">
    <p:fade/>
  </p:transition>
</p:sld>
</file>

<file path=ppt/slides/slide27.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1028700" y="809625"/>
            <a:ext cx="6477962"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KPIS</a:t>
            </a:r>
          </a:p>
        </p:txBody>
      </p:sp>
      <p:sp>
        <p:nvSpPr>
          <p:cNvPr name="TextBox 3" id="3"/>
          <p:cNvSpPr txBox="true"/>
          <p:nvPr/>
        </p:nvSpPr>
        <p:spPr>
          <a:xfrm rot="0">
            <a:off x="1896666" y="3226278"/>
            <a:ext cx="16391334" cy="5072259"/>
          </a:xfrm>
          <a:prstGeom prst="rect">
            <a:avLst/>
          </a:prstGeom>
        </p:spPr>
        <p:txBody>
          <a:bodyPr anchor="t" rtlCol="false" tIns="0" lIns="0" bIns="0" rIns="0">
            <a:spAutoFit/>
          </a:bodyPr>
          <a:lstStyle/>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Engagement rate:</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The engagement rate was 5%, measuring 6,000 interactions (likes, comments, shares) out of a total of 120,000 impressions.</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Number of comments and shares:</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During the month, 400 comments and 200 shares were recorded on the posts, indicating strong engagement with the content.</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Video viewing duration:</a:t>
            </a:r>
          </a:p>
          <a:p>
            <a:pPr algn="l" marL="686510" indent="-343255" lvl="1">
              <a:lnSpc>
                <a:spcPts val="4451"/>
              </a:lnSpc>
              <a:spcBef>
                <a:spcPct val="0"/>
              </a:spcBef>
              <a:buAutoNum type="arabicPeriod" startAt="1"/>
            </a:pPr>
            <a:r>
              <a:rPr lang="en-US" sz="3179" strike="noStrike" u="none">
                <a:solidFill>
                  <a:srgbClr val="4B463A"/>
                </a:solidFill>
                <a:latin typeface="Migra Extra-Light"/>
                <a:ea typeface="Migra Extra-Light"/>
                <a:cs typeface="Migra Extra-Light"/>
                <a:sym typeface="Migra Extra-Light"/>
              </a:rPr>
              <a:t>5 videos were published about mental health, and the average viewing duration for each video was 30 seconds out of a 1-minute video, which reflects a good viewership rate.</a:t>
            </a:r>
          </a:p>
        </p:txBody>
      </p:sp>
      <p:sp>
        <p:nvSpPr>
          <p:cNvPr name="TextBox 4" id="4"/>
          <p:cNvSpPr txBox="true"/>
          <p:nvPr/>
        </p:nvSpPr>
        <p:spPr>
          <a:xfrm rot="0">
            <a:off x="1028700" y="2298701"/>
            <a:ext cx="7583258" cy="733772"/>
          </a:xfrm>
          <a:prstGeom prst="rect">
            <a:avLst/>
          </a:prstGeom>
        </p:spPr>
        <p:txBody>
          <a:bodyPr anchor="t" rtlCol="false" tIns="0" lIns="0" bIns="0" rIns="0">
            <a:spAutoFit/>
          </a:bodyPr>
          <a:lstStyle/>
          <a:p>
            <a:pPr algn="ctr" marL="0" indent="0" lvl="0">
              <a:lnSpc>
                <a:spcPts val="5199"/>
              </a:lnSpc>
              <a:spcBef>
                <a:spcPct val="0"/>
              </a:spcBef>
            </a:pPr>
            <a:r>
              <a:rPr lang="en-US" b="true" sz="5199" strike="noStrike" u="none">
                <a:solidFill>
                  <a:srgbClr val="402B03"/>
                </a:solidFill>
                <a:latin typeface="Migra Ultra-Bold"/>
                <a:ea typeface="Migra Ultra-Bold"/>
                <a:cs typeface="Migra Ultra-Bold"/>
                <a:sym typeface="Migra Ultra-Bold"/>
              </a:rPr>
              <a:t> ENGAGEMENT KPIS</a:t>
            </a:r>
          </a:p>
        </p:txBody>
      </p:sp>
    </p:spTree>
  </p:cSld>
  <p:clrMapOvr>
    <a:masterClrMapping/>
  </p:clrMapOvr>
  <p:transition spd="fast">
    <p:fade/>
  </p:transition>
</p:sld>
</file>

<file path=ppt/slides/slide28.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6003933" y="1095375"/>
            <a:ext cx="6280135"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KPIS</a:t>
            </a:r>
          </a:p>
        </p:txBody>
      </p:sp>
      <p:sp>
        <p:nvSpPr>
          <p:cNvPr name="TextBox 3" id="3"/>
          <p:cNvSpPr txBox="true"/>
          <p:nvPr/>
        </p:nvSpPr>
        <p:spPr>
          <a:xfrm rot="0">
            <a:off x="2792159" y="3353436"/>
            <a:ext cx="14467141" cy="4775770"/>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Number of direct messages: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center's account received 150 private messages inquiring about treatment sessions and available services, which reflects interest from the public in interacting with the center.</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Conversion Rate: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Out of 150 messages, 30 people booked an actual counseling session, which means a conversion rate of 20%.</a:t>
            </a:r>
          </a:p>
        </p:txBody>
      </p:sp>
      <p:sp>
        <p:nvSpPr>
          <p:cNvPr name="TextBox 4" id="4"/>
          <p:cNvSpPr txBox="true"/>
          <p:nvPr/>
        </p:nvSpPr>
        <p:spPr>
          <a:xfrm rot="0">
            <a:off x="211359" y="2279651"/>
            <a:ext cx="13964245" cy="117856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 KPIS FOR TRUST AND BUILDING RELATIONSHIPS</a:t>
            </a:r>
          </a:p>
          <a:p>
            <a:pPr algn="ctr" marL="0" indent="0" lvl="0">
              <a:lnSpc>
                <a:spcPts val="4400"/>
              </a:lnSpc>
              <a:spcBef>
                <a:spcPct val="0"/>
              </a:spcBef>
            </a:pPr>
          </a:p>
        </p:txBody>
      </p:sp>
    </p:spTree>
  </p:cSld>
  <p:clrMapOvr>
    <a:masterClrMapping/>
  </p:clrMapOvr>
  <p:transition spd="fast">
    <p:fade/>
  </p:transition>
</p:sld>
</file>

<file path=ppt/slides/slide29.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749583" y="1095375"/>
            <a:ext cx="6788834"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KPIS</a:t>
            </a:r>
          </a:p>
        </p:txBody>
      </p:sp>
      <p:sp>
        <p:nvSpPr>
          <p:cNvPr name="TextBox 3" id="3"/>
          <p:cNvSpPr txBox="true"/>
          <p:nvPr/>
        </p:nvSpPr>
        <p:spPr>
          <a:xfrm rot="0">
            <a:off x="2434573" y="3636381"/>
            <a:ext cx="15853427" cy="4740789"/>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Number of Bookings: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During the month, 60 bookings were recorded for counseling sessions, most of which were the result of social media advertising campaigns.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Total Revenue: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revenues generated from these sessions amounted to 30,000 Egyptian pounds, with an average of 500 pounds per session.</a:t>
            </a:r>
          </a:p>
          <a:p>
            <a:pPr algn="l">
              <a:lnSpc>
                <a:spcPts val="5396"/>
              </a:lnSpc>
              <a:spcBef>
                <a:spcPct val="0"/>
              </a:spcBef>
            </a:pPr>
          </a:p>
        </p:txBody>
      </p:sp>
      <p:sp>
        <p:nvSpPr>
          <p:cNvPr name="TextBox 4" id="4"/>
          <p:cNvSpPr txBox="true"/>
          <p:nvPr/>
        </p:nvSpPr>
        <p:spPr>
          <a:xfrm rot="0">
            <a:off x="-559993" y="2695946"/>
            <a:ext cx="12329564" cy="62611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 SALES &amp; CONVERSIONS KPIS:</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2226954" y="1654981"/>
            <a:ext cx="13834092" cy="1146176"/>
          </a:xfrm>
          <a:prstGeom prst="rect">
            <a:avLst/>
          </a:prstGeom>
        </p:spPr>
        <p:txBody>
          <a:bodyPr anchor="t" rtlCol="false" tIns="0" lIns="0" bIns="0" rIns="0">
            <a:spAutoFit/>
          </a:bodyPr>
          <a:lstStyle/>
          <a:p>
            <a:pPr algn="ctr">
              <a:lnSpc>
                <a:spcPts val="8000"/>
              </a:lnSpc>
            </a:pPr>
            <a:r>
              <a:rPr lang="en-US" b="true" sz="8000">
                <a:solidFill>
                  <a:srgbClr val="306D33"/>
                </a:solidFill>
                <a:latin typeface="Migra Ultra-Bold"/>
                <a:ea typeface="Migra Ultra-Bold"/>
                <a:cs typeface="Migra Ultra-Bold"/>
                <a:sym typeface="Migra Ultra-Bold"/>
              </a:rPr>
              <a:t>OUR TEAM</a:t>
            </a:r>
          </a:p>
        </p:txBody>
      </p:sp>
      <p:grpSp>
        <p:nvGrpSpPr>
          <p:cNvPr name="Group 3" id="3"/>
          <p:cNvGrpSpPr/>
          <p:nvPr/>
        </p:nvGrpSpPr>
        <p:grpSpPr>
          <a:xfrm rot="0">
            <a:off x="725091" y="3999019"/>
            <a:ext cx="3648254" cy="364825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7973" t="-28304" r="-10902" b="-83030"/>
              </a:stretch>
            </a:blipFill>
          </p:spPr>
        </p:sp>
      </p:grpSp>
      <p:grpSp>
        <p:nvGrpSpPr>
          <p:cNvPr name="Group 5" id="5"/>
          <p:cNvGrpSpPr/>
          <p:nvPr/>
        </p:nvGrpSpPr>
        <p:grpSpPr>
          <a:xfrm rot="0">
            <a:off x="4970831" y="3802657"/>
            <a:ext cx="3844616" cy="384461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8225" r="0" b="-47019"/>
              </a:stretch>
            </a:blipFill>
          </p:spPr>
        </p:sp>
      </p:grpSp>
      <p:grpSp>
        <p:nvGrpSpPr>
          <p:cNvPr name="Group 7" id="7"/>
          <p:cNvGrpSpPr/>
          <p:nvPr/>
        </p:nvGrpSpPr>
        <p:grpSpPr>
          <a:xfrm rot="0">
            <a:off x="13438728" y="3802657"/>
            <a:ext cx="3764486" cy="376448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5521" r="0" b="-59637"/>
              </a:stretch>
            </a:blipFill>
          </p:spPr>
        </p:sp>
      </p:grpSp>
      <p:grpSp>
        <p:nvGrpSpPr>
          <p:cNvPr name="Group 9" id="9"/>
          <p:cNvGrpSpPr/>
          <p:nvPr/>
        </p:nvGrpSpPr>
        <p:grpSpPr>
          <a:xfrm rot="0">
            <a:off x="9275000" y="3882787"/>
            <a:ext cx="3837890" cy="383789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86510" t="-16912" r="-73697" b="-29454"/>
              </a:stretch>
            </a:blipFill>
          </p:spPr>
        </p:sp>
      </p:grpSp>
      <p:sp>
        <p:nvSpPr>
          <p:cNvPr name="TextBox 11" id="11"/>
          <p:cNvSpPr txBox="true"/>
          <p:nvPr/>
        </p:nvSpPr>
        <p:spPr>
          <a:xfrm rot="0">
            <a:off x="4536240" y="7739388"/>
            <a:ext cx="4414645" cy="913214"/>
          </a:xfrm>
          <a:prstGeom prst="rect">
            <a:avLst/>
          </a:prstGeom>
        </p:spPr>
        <p:txBody>
          <a:bodyPr anchor="t" rtlCol="false" tIns="0" lIns="0" bIns="0" rIns="0">
            <a:spAutoFit/>
          </a:bodyPr>
          <a:lstStyle/>
          <a:p>
            <a:pPr algn="ctr" marL="0" indent="0" lvl="0">
              <a:lnSpc>
                <a:spcPts val="7080"/>
              </a:lnSpc>
              <a:spcBef>
                <a:spcPct val="0"/>
              </a:spcBef>
            </a:pPr>
            <a:r>
              <a:rPr lang="en-US" b="true" sz="5057">
                <a:solidFill>
                  <a:srgbClr val="306D33"/>
                </a:solidFill>
                <a:latin typeface="Migra Ultra-Bold"/>
                <a:ea typeface="Migra Ultra-Bold"/>
                <a:cs typeface="Migra Ultra-Bold"/>
                <a:sym typeface="Migra Ultra-Bold"/>
              </a:rPr>
              <a:t>M</a:t>
            </a:r>
            <a:r>
              <a:rPr lang="en-US" b="true" sz="5057" strike="noStrike" u="none">
                <a:solidFill>
                  <a:srgbClr val="306D33"/>
                </a:solidFill>
                <a:latin typeface="Migra Ultra-Bold"/>
                <a:ea typeface="Migra Ultra-Bold"/>
                <a:cs typeface="Migra Ultra-Bold"/>
                <a:sym typeface="Migra Ultra-Bold"/>
              </a:rPr>
              <a:t>arwa </a:t>
            </a:r>
          </a:p>
        </p:txBody>
      </p:sp>
      <p:sp>
        <p:nvSpPr>
          <p:cNvPr name="TextBox 12" id="12"/>
          <p:cNvSpPr txBox="true"/>
          <p:nvPr/>
        </p:nvSpPr>
        <p:spPr>
          <a:xfrm rot="0">
            <a:off x="13438728" y="7817172"/>
            <a:ext cx="4023466" cy="835430"/>
          </a:xfrm>
          <a:prstGeom prst="rect">
            <a:avLst/>
          </a:prstGeom>
        </p:spPr>
        <p:txBody>
          <a:bodyPr anchor="t" rtlCol="false" tIns="0" lIns="0" bIns="0" rIns="0">
            <a:spAutoFit/>
          </a:bodyPr>
          <a:lstStyle/>
          <a:p>
            <a:pPr algn="ctr" marL="0" indent="0" lvl="0">
              <a:lnSpc>
                <a:spcPts val="6452"/>
              </a:lnSpc>
              <a:spcBef>
                <a:spcPct val="0"/>
              </a:spcBef>
            </a:pPr>
            <a:r>
              <a:rPr lang="en-US" b="true" sz="4609">
                <a:solidFill>
                  <a:srgbClr val="306D33"/>
                </a:solidFill>
                <a:latin typeface="Migra Ultra-Bold"/>
                <a:ea typeface="Migra Ultra-Bold"/>
                <a:cs typeface="Migra Ultra-Bold"/>
                <a:sym typeface="Migra Ultra-Bold"/>
              </a:rPr>
              <a:t>S</a:t>
            </a:r>
            <a:r>
              <a:rPr lang="en-US" b="true" sz="4609" strike="noStrike" u="none">
                <a:solidFill>
                  <a:srgbClr val="306D33"/>
                </a:solidFill>
                <a:latin typeface="Migra Ultra-Bold"/>
                <a:ea typeface="Migra Ultra-Bold"/>
                <a:cs typeface="Migra Ultra-Bold"/>
                <a:sym typeface="Migra Ultra-Bold"/>
              </a:rPr>
              <a:t>ara </a:t>
            </a:r>
          </a:p>
        </p:txBody>
      </p:sp>
      <p:sp>
        <p:nvSpPr>
          <p:cNvPr name="TextBox 13" id="13"/>
          <p:cNvSpPr txBox="true"/>
          <p:nvPr/>
        </p:nvSpPr>
        <p:spPr>
          <a:xfrm rot="0">
            <a:off x="9089424" y="7783043"/>
            <a:ext cx="4023466" cy="835430"/>
          </a:xfrm>
          <a:prstGeom prst="rect">
            <a:avLst/>
          </a:prstGeom>
        </p:spPr>
        <p:txBody>
          <a:bodyPr anchor="t" rtlCol="false" tIns="0" lIns="0" bIns="0" rIns="0">
            <a:spAutoFit/>
          </a:bodyPr>
          <a:lstStyle/>
          <a:p>
            <a:pPr algn="ctr" marL="0" indent="0" lvl="0">
              <a:lnSpc>
                <a:spcPts val="6452"/>
              </a:lnSpc>
              <a:spcBef>
                <a:spcPct val="0"/>
              </a:spcBef>
            </a:pPr>
            <a:r>
              <a:rPr lang="en-US" b="true" sz="4609">
                <a:solidFill>
                  <a:srgbClr val="306D33"/>
                </a:solidFill>
                <a:latin typeface="Migra Ultra-Bold"/>
                <a:ea typeface="Migra Ultra-Bold"/>
                <a:cs typeface="Migra Ultra-Bold"/>
                <a:sym typeface="Migra Ultra-Bold"/>
              </a:rPr>
              <a:t>Zeyad</a:t>
            </a:r>
          </a:p>
        </p:txBody>
      </p:sp>
      <p:sp>
        <p:nvSpPr>
          <p:cNvPr name="TextBox 14" id="14"/>
          <p:cNvSpPr txBox="true"/>
          <p:nvPr/>
        </p:nvSpPr>
        <p:spPr>
          <a:xfrm rot="0">
            <a:off x="266054" y="7739388"/>
            <a:ext cx="4414645" cy="913214"/>
          </a:xfrm>
          <a:prstGeom prst="rect">
            <a:avLst/>
          </a:prstGeom>
        </p:spPr>
        <p:txBody>
          <a:bodyPr anchor="t" rtlCol="false" tIns="0" lIns="0" bIns="0" rIns="0">
            <a:spAutoFit/>
          </a:bodyPr>
          <a:lstStyle/>
          <a:p>
            <a:pPr algn="ctr" marL="0" indent="0" lvl="0">
              <a:lnSpc>
                <a:spcPts val="7080"/>
              </a:lnSpc>
              <a:spcBef>
                <a:spcPct val="0"/>
              </a:spcBef>
            </a:pPr>
            <a:r>
              <a:rPr lang="en-US" b="true" sz="5057" strike="noStrike" u="none">
                <a:solidFill>
                  <a:srgbClr val="306D33"/>
                </a:solidFill>
                <a:latin typeface="Migra Ultra-Bold"/>
                <a:ea typeface="Migra Ultra-Bold"/>
                <a:cs typeface="Migra Ultra-Bold"/>
                <a:sym typeface="Migra Ultra-Bold"/>
              </a:rPr>
              <a:t>Mohamed </a:t>
            </a:r>
          </a:p>
        </p:txBody>
      </p:sp>
      <p:sp>
        <p:nvSpPr>
          <p:cNvPr name="Freeform 15" id="15"/>
          <p:cNvSpPr/>
          <p:nvPr/>
        </p:nvSpPr>
        <p:spPr>
          <a:xfrm flipH="false" flipV="false" rot="0">
            <a:off x="16427408" y="141072"/>
            <a:ext cx="1663784" cy="1447235"/>
          </a:xfrm>
          <a:custGeom>
            <a:avLst/>
            <a:gdLst/>
            <a:ahLst/>
            <a:cxnLst/>
            <a:rect r="r" b="b" t="t" l="l"/>
            <a:pathLst>
              <a:path h="1447235" w="1663784">
                <a:moveTo>
                  <a:pt x="0" y="0"/>
                </a:moveTo>
                <a:lnTo>
                  <a:pt x="1663784" y="0"/>
                </a:lnTo>
                <a:lnTo>
                  <a:pt x="1663784" y="1447234"/>
                </a:lnTo>
                <a:lnTo>
                  <a:pt x="0" y="1447234"/>
                </a:lnTo>
                <a:lnTo>
                  <a:pt x="0" y="0"/>
                </a:lnTo>
                <a:close/>
              </a:path>
            </a:pathLst>
          </a:custGeom>
          <a:blipFill>
            <a:blip r:embed="rId6"/>
            <a:stretch>
              <a:fillRect l="0" t="-4176" r="0" b="-10786"/>
            </a:stretch>
          </a:blipFill>
        </p:spPr>
      </p:sp>
    </p:spTree>
  </p:cSld>
  <p:clrMapOvr>
    <a:masterClrMapping/>
  </p:clrMapOvr>
  <p:transition spd="slow">
    <p:wipe dir="l"/>
  </p:transition>
</p:sld>
</file>

<file path=ppt/slides/slide30.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389293" y="1095375"/>
            <a:ext cx="7509414" cy="1146176"/>
          </a:xfrm>
          <a:prstGeom prst="rect">
            <a:avLst/>
          </a:prstGeom>
        </p:spPr>
        <p:txBody>
          <a:bodyPr anchor="t" rtlCol="false" tIns="0" lIns="0" bIns="0" rIns="0">
            <a:spAutoFit/>
          </a:bodyPr>
          <a:lstStyle/>
          <a:p>
            <a:pPr algn="ctr" marL="0" indent="0" lvl="0">
              <a:lnSpc>
                <a:spcPts val="8000"/>
              </a:lnSpc>
              <a:spcBef>
                <a:spcPct val="0"/>
              </a:spcBef>
            </a:pPr>
            <a:r>
              <a:rPr lang="en-US" b="true" sz="8000" strike="noStrike" u="none">
                <a:solidFill>
                  <a:srgbClr val="306D33"/>
                </a:solidFill>
                <a:latin typeface="Migra Ultra-Bold"/>
                <a:ea typeface="Migra Ultra-Bold"/>
                <a:cs typeface="Migra Ultra-Bold"/>
                <a:sym typeface="Migra Ultra-Bold"/>
              </a:rPr>
              <a:t>KPIS</a:t>
            </a:r>
          </a:p>
        </p:txBody>
      </p:sp>
      <p:sp>
        <p:nvSpPr>
          <p:cNvPr name="TextBox 3" id="3"/>
          <p:cNvSpPr txBox="true"/>
          <p:nvPr/>
        </p:nvSpPr>
        <p:spPr>
          <a:xfrm rot="0">
            <a:off x="2618589" y="3472061"/>
            <a:ext cx="15669411" cy="4064514"/>
          </a:xfrm>
          <a:prstGeom prst="rect">
            <a:avLst/>
          </a:prstGeom>
        </p:spPr>
        <p:txBody>
          <a:bodyPr anchor="t" rtlCol="false" tIns="0" lIns="0" bIns="0" rIns="0">
            <a:spAutoFit/>
          </a:bodyPr>
          <a:lstStyle/>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Customer Reviews: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The center received 50 reviews via Google and Facebook, with an average rating of 4.8 out of 5, reflecting customer satisfaction with the service.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Customer Retention Rate:</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Of the 60 clients who booked a session, 15 clients returned to book additional sessions, indicating a client retention rate of 25%.</a:t>
            </a:r>
          </a:p>
        </p:txBody>
      </p:sp>
      <p:sp>
        <p:nvSpPr>
          <p:cNvPr name="TextBox 4" id="4"/>
          <p:cNvSpPr txBox="true"/>
          <p:nvPr/>
        </p:nvSpPr>
        <p:spPr>
          <a:xfrm rot="0">
            <a:off x="-775489" y="2617351"/>
            <a:ext cx="12329564" cy="626110"/>
          </a:xfrm>
          <a:prstGeom prst="rect">
            <a:avLst/>
          </a:prstGeom>
        </p:spPr>
        <p:txBody>
          <a:bodyPr anchor="t" rtlCol="false" tIns="0" lIns="0" bIns="0" rIns="0">
            <a:spAutoFit/>
          </a:bodyPr>
          <a:lstStyle/>
          <a:p>
            <a:pPr algn="ctr" marL="0" indent="0" lvl="0">
              <a:lnSpc>
                <a:spcPts val="4400"/>
              </a:lnSpc>
              <a:spcBef>
                <a:spcPct val="0"/>
              </a:spcBef>
            </a:pPr>
            <a:r>
              <a:rPr lang="en-US" b="true" sz="4400" strike="noStrike" u="none">
                <a:solidFill>
                  <a:srgbClr val="402B03"/>
                </a:solidFill>
                <a:latin typeface="Migra Ultra-Bold"/>
                <a:ea typeface="Migra Ultra-Bold"/>
                <a:cs typeface="Migra Ultra-Bold"/>
                <a:sym typeface="Migra Ultra-Bold"/>
              </a:rPr>
              <a:t>TRUST &amp; CREDIBILITY KPIS:</a:t>
            </a:r>
          </a:p>
        </p:txBody>
      </p:sp>
    </p:spTree>
  </p:cSld>
  <p:clrMapOvr>
    <a:masterClrMapping/>
  </p:clrMapOvr>
  <p:transition spd="fast">
    <p:fade/>
  </p:transition>
</p:sld>
</file>

<file path=ppt/slides/slide31.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0" y="413178"/>
            <a:ext cx="17813028" cy="845185"/>
          </a:xfrm>
          <a:prstGeom prst="rect">
            <a:avLst/>
          </a:prstGeom>
        </p:spPr>
        <p:txBody>
          <a:bodyPr anchor="t" rtlCol="false" tIns="0" lIns="0" bIns="0" rIns="0">
            <a:spAutoFit/>
          </a:bodyPr>
          <a:lstStyle/>
          <a:p>
            <a:pPr algn="ctr" marL="0" indent="0" lvl="0">
              <a:lnSpc>
                <a:spcPts val="5900"/>
              </a:lnSpc>
              <a:spcBef>
                <a:spcPct val="0"/>
              </a:spcBef>
            </a:pPr>
            <a:r>
              <a:rPr lang="en-US" b="true" sz="5900" strike="noStrike" u="none">
                <a:solidFill>
                  <a:srgbClr val="306D33"/>
                </a:solidFill>
                <a:latin typeface="Migra Ultra-Bold"/>
                <a:ea typeface="Migra Ultra-Bold"/>
                <a:cs typeface="Migra Ultra-Bold"/>
                <a:sym typeface="Migra Ultra-Bold"/>
              </a:rPr>
              <a:t>RECOMMENDATIONS TO IMPROVE</a:t>
            </a:r>
          </a:p>
        </p:txBody>
      </p:sp>
      <p:sp>
        <p:nvSpPr>
          <p:cNvPr name="TextBox 3" id="3"/>
          <p:cNvSpPr txBox="true"/>
          <p:nvPr/>
        </p:nvSpPr>
        <p:spPr>
          <a:xfrm rot="0">
            <a:off x="237486" y="1867506"/>
            <a:ext cx="17813028" cy="2711964"/>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Enhance Digital Skills: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Implement training workshops focused on digital skills, such as digital marketing, content management, and data analysis.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More engagement  reels the customer </a:t>
            </a:r>
          </a:p>
        </p:txBody>
      </p:sp>
      <p:sp>
        <p:nvSpPr>
          <p:cNvPr name="TextBox 4" id="4"/>
          <p:cNvSpPr txBox="true"/>
          <p:nvPr/>
        </p:nvSpPr>
        <p:spPr>
          <a:xfrm rot="0">
            <a:off x="237486" y="5467018"/>
            <a:ext cx="17813028" cy="3388239"/>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Digitize Internal Processes:</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Digitize daily operations to streamline work and boost productivity by using digital project management tools like Trello or Asana.</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Provide easy access to data and information through shared platforms like Google Workspace or Microsoft 365.</a:t>
            </a:r>
          </a:p>
        </p:txBody>
      </p:sp>
    </p:spTree>
  </p:cSld>
  <p:clrMapOvr>
    <a:masterClrMapping/>
  </p:clrMapOvr>
  <p:transition spd="fast">
    <p:fade/>
  </p:transition>
</p:sld>
</file>

<file path=ppt/slides/slide32.xml><?xml version="1.0" encoding="utf-8"?>
<p:sld xmlns:p="http://schemas.openxmlformats.org/presentationml/2006/main" xmlns:a="http://schemas.openxmlformats.org/drawingml/2006/main">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553728" y="504618"/>
            <a:ext cx="17813028" cy="845185"/>
          </a:xfrm>
          <a:prstGeom prst="rect">
            <a:avLst/>
          </a:prstGeom>
        </p:spPr>
        <p:txBody>
          <a:bodyPr anchor="t" rtlCol="false" tIns="0" lIns="0" bIns="0" rIns="0">
            <a:spAutoFit/>
          </a:bodyPr>
          <a:lstStyle/>
          <a:p>
            <a:pPr algn="ctr" marL="0" indent="0" lvl="0">
              <a:lnSpc>
                <a:spcPts val="5900"/>
              </a:lnSpc>
              <a:spcBef>
                <a:spcPct val="0"/>
              </a:spcBef>
            </a:pPr>
            <a:r>
              <a:rPr lang="en-US" b="true" sz="5900" strike="noStrike" u="none">
                <a:solidFill>
                  <a:srgbClr val="306D33"/>
                </a:solidFill>
                <a:latin typeface="Migra Ultra-Bold"/>
                <a:ea typeface="Migra Ultra-Bold"/>
                <a:cs typeface="Migra Ultra-Bold"/>
                <a:sym typeface="Migra Ultra-Bold"/>
              </a:rPr>
              <a:t>RECOMMENDATIONS TO IMPROVE</a:t>
            </a:r>
          </a:p>
        </p:txBody>
      </p:sp>
      <p:sp>
        <p:nvSpPr>
          <p:cNvPr name="TextBox 3" id="3"/>
          <p:cNvSpPr txBox="true"/>
          <p:nvPr/>
        </p:nvSpPr>
        <p:spPr>
          <a:xfrm rot="0">
            <a:off x="237486" y="2122588"/>
            <a:ext cx="17813028" cy="3388239"/>
          </a:xfrm>
          <a:prstGeom prst="rect">
            <a:avLst/>
          </a:prstGeom>
        </p:spPr>
        <p:txBody>
          <a:bodyPr anchor="t" rtlCol="false" tIns="0" lIns="0" bIns="0" rIns="0">
            <a:spAutoFit/>
          </a:bodyPr>
          <a:lstStyle/>
          <a:p>
            <a:pPr algn="l">
              <a:lnSpc>
                <a:spcPts val="5396"/>
              </a:lnSpc>
              <a:spcBef>
                <a:spcPct val="0"/>
              </a:spcBef>
            </a:pPr>
            <a:r>
              <a:rPr lang="en-US" sz="3854" strike="noStrike" u="none">
                <a:solidFill>
                  <a:srgbClr val="4B463A"/>
                </a:solidFill>
                <a:latin typeface="Migra Extra-Light"/>
                <a:ea typeface="Migra Extra-Light"/>
                <a:cs typeface="Migra Extra-Light"/>
                <a:sym typeface="Migra Extra-Light"/>
              </a:rPr>
              <a:t>Foster Digital Innovation: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Create internal platforms where employees can present new digital ideas and encourage innovation.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Motivate employees to leverage technological tools to improve daily tasks and enhance operational efficiency.</a:t>
            </a:r>
          </a:p>
        </p:txBody>
      </p:sp>
      <p:sp>
        <p:nvSpPr>
          <p:cNvPr name="TextBox 4" id="4"/>
          <p:cNvSpPr txBox="true"/>
          <p:nvPr/>
        </p:nvSpPr>
        <p:spPr>
          <a:xfrm rot="0">
            <a:off x="237486" y="5766813"/>
            <a:ext cx="17813028" cy="2711964"/>
          </a:xfrm>
          <a:prstGeom prst="rect">
            <a:avLst/>
          </a:prstGeom>
        </p:spPr>
        <p:txBody>
          <a:bodyPr anchor="t" rtlCol="false" tIns="0" lIns="0" bIns="0" rIns="0">
            <a:spAutoFit/>
          </a:bodyPr>
          <a:lstStyle/>
          <a:p>
            <a:pPr algn="l">
              <a:lnSpc>
                <a:spcPts val="5396"/>
              </a:lnSpc>
              <a:spcBef>
                <a:spcPct val="0"/>
              </a:spcBef>
            </a:pPr>
            <a:r>
              <a:rPr lang="en-US" sz="3854">
                <a:solidFill>
                  <a:srgbClr val="4B463A"/>
                </a:solidFill>
                <a:latin typeface="Migra Extra-Light"/>
                <a:ea typeface="Migra Extra-Light"/>
                <a:cs typeface="Migra Extra-Light"/>
                <a:sym typeface="Migra Extra-Light"/>
              </a:rPr>
              <a:t>Eh</a:t>
            </a:r>
            <a:r>
              <a:rPr lang="en-US" sz="3854" strike="noStrike" u="none">
                <a:solidFill>
                  <a:srgbClr val="4B463A"/>
                </a:solidFill>
                <a:latin typeface="Migra Extra-Light"/>
                <a:ea typeface="Migra Extra-Light"/>
                <a:cs typeface="Migra Extra-Light"/>
                <a:sym typeface="Migra Extra-Light"/>
              </a:rPr>
              <a:t>ance Internal Communication:</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Use instant communication apps like Slack or Microsoft Teams to facilitate team collaboration and increase efficiency.</a:t>
            </a:r>
          </a:p>
          <a:p>
            <a:pPr algn="l" marL="832244" indent="-416122" lvl="1">
              <a:lnSpc>
                <a:spcPts val="5396"/>
              </a:lnSpc>
              <a:spcBef>
                <a:spcPct val="0"/>
              </a:spcBef>
              <a:buAutoNum type="arabicPeriod" startAt="1"/>
            </a:pPr>
            <a:r>
              <a:rPr lang="en-US" sz="3854" strike="noStrike" u="none">
                <a:solidFill>
                  <a:srgbClr val="4B463A"/>
                </a:solidFill>
                <a:latin typeface="Migra Extra-Light"/>
                <a:ea typeface="Migra Extra-Light"/>
                <a:cs typeface="Migra Extra-Light"/>
                <a:sym typeface="Migra Extra-Light"/>
              </a:rPr>
              <a:t>Hold regular virtual meetings to save time and improve effective communication.</a:t>
            </a:r>
          </a:p>
        </p:txBody>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Freeform 2" id="2"/>
          <p:cNvSpPr/>
          <p:nvPr/>
        </p:nvSpPr>
        <p:spPr>
          <a:xfrm flipH="false" flipV="false" rot="0">
            <a:off x="5259188" y="1678401"/>
            <a:ext cx="7972349" cy="5696606"/>
          </a:xfrm>
          <a:custGeom>
            <a:avLst/>
            <a:gdLst/>
            <a:ahLst/>
            <a:cxnLst/>
            <a:rect r="r" b="b" t="t" l="l"/>
            <a:pathLst>
              <a:path h="5696606" w="7972349">
                <a:moveTo>
                  <a:pt x="0" y="0"/>
                </a:moveTo>
                <a:lnTo>
                  <a:pt x="7972349" y="0"/>
                </a:lnTo>
                <a:lnTo>
                  <a:pt x="7972349" y="5696606"/>
                </a:lnTo>
                <a:lnTo>
                  <a:pt x="0" y="56966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275803" y="8039744"/>
            <a:ext cx="6447979" cy="1218556"/>
          </a:xfrm>
          <a:prstGeom prst="rect">
            <a:avLst/>
          </a:prstGeom>
        </p:spPr>
        <p:txBody>
          <a:bodyPr anchor="t" rtlCol="false" tIns="0" lIns="0" bIns="0" rIns="0">
            <a:spAutoFit/>
          </a:bodyPr>
          <a:lstStyle/>
          <a:p>
            <a:pPr algn="ctr">
              <a:lnSpc>
                <a:spcPts val="8599"/>
              </a:lnSpc>
              <a:spcBef>
                <a:spcPct val="0"/>
              </a:spcBef>
            </a:pPr>
            <a:r>
              <a:rPr lang="en-US" b="true" sz="8599">
                <a:solidFill>
                  <a:srgbClr val="306D33"/>
                </a:solidFill>
                <a:latin typeface="Migra Ultra-Bold"/>
                <a:ea typeface="Migra Ultra-Bold"/>
                <a:cs typeface="Migra Ultra-Bold"/>
                <a:sym typeface="Migra Ultra-Bold"/>
              </a:rPr>
              <a:t>DISCUSSION</a:t>
            </a: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sp>
        <p:nvSpPr>
          <p:cNvPr name="AutoShape 2" id="2"/>
          <p:cNvSpPr/>
          <p:nvPr/>
        </p:nvSpPr>
        <p:spPr>
          <a:xfrm>
            <a:off x="4478553" y="8248767"/>
            <a:ext cx="15602100" cy="0"/>
          </a:xfrm>
          <a:prstGeom prst="line">
            <a:avLst/>
          </a:prstGeom>
          <a:ln cap="rnd" w="19050">
            <a:solidFill>
              <a:srgbClr val="402B03"/>
            </a:solidFill>
            <a:prstDash val="solid"/>
            <a:headEnd type="none" len="sm" w="sm"/>
            <a:tailEnd type="none" len="sm" w="sm"/>
          </a:ln>
        </p:spPr>
      </p:sp>
      <p:sp>
        <p:nvSpPr>
          <p:cNvPr name="Freeform 3" id="3"/>
          <p:cNvSpPr/>
          <p:nvPr/>
        </p:nvSpPr>
        <p:spPr>
          <a:xfrm flipH="false" flipV="false" rot="-155515">
            <a:off x="5236739" y="3640559"/>
            <a:ext cx="7315200" cy="3005882"/>
          </a:xfrm>
          <a:custGeom>
            <a:avLst/>
            <a:gdLst/>
            <a:ahLst/>
            <a:cxnLst/>
            <a:rect r="r" b="b" t="t" l="l"/>
            <a:pathLst>
              <a:path h="3005882" w="7315200">
                <a:moveTo>
                  <a:pt x="0" y="0"/>
                </a:moveTo>
                <a:lnTo>
                  <a:pt x="7315200" y="0"/>
                </a:lnTo>
                <a:lnTo>
                  <a:pt x="7315200" y="3005882"/>
                </a:lnTo>
                <a:lnTo>
                  <a:pt x="0" y="30058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2690" y="7901670"/>
            <a:ext cx="4168710" cy="579895"/>
          </a:xfrm>
          <a:prstGeom prst="rect">
            <a:avLst/>
          </a:prstGeom>
        </p:spPr>
        <p:txBody>
          <a:bodyPr anchor="t" rtlCol="false" tIns="0" lIns="0" bIns="0" rIns="0">
            <a:spAutoFit/>
          </a:bodyPr>
          <a:lstStyle/>
          <a:p>
            <a:pPr algn="ctr">
              <a:lnSpc>
                <a:spcPts val="4460"/>
              </a:lnSpc>
            </a:pPr>
            <a:r>
              <a:rPr lang="en-US" b="true" sz="3186">
                <a:solidFill>
                  <a:srgbClr val="293731"/>
                </a:solidFill>
                <a:latin typeface="Migra Ultra-Bold"/>
                <a:ea typeface="Migra Ultra-Bold"/>
                <a:cs typeface="Migra Ultra-Bold"/>
                <a:sym typeface="Migra Ultra-Bold"/>
              </a:rPr>
              <a:t>Powered by: Dr. Tamer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259611" y="2149141"/>
            <a:ext cx="3119965" cy="5041265"/>
            <a:chOff x="0" y="0"/>
            <a:chExt cx="4159953" cy="6721687"/>
          </a:xfrm>
        </p:grpSpPr>
        <p:grpSp>
          <p:nvGrpSpPr>
            <p:cNvPr name="Group 3" id="3"/>
            <p:cNvGrpSpPr/>
            <p:nvPr/>
          </p:nvGrpSpPr>
          <p:grpSpPr>
            <a:xfrm rot="0">
              <a:off x="0" y="0"/>
              <a:ext cx="4159953" cy="6721687"/>
              <a:chOff x="0" y="0"/>
              <a:chExt cx="741820" cy="1198639"/>
            </a:xfrm>
          </p:grpSpPr>
          <p:sp>
            <p:nvSpPr>
              <p:cNvPr name="Freeform 4" id="4"/>
              <p:cNvSpPr/>
              <p:nvPr/>
            </p:nvSpPr>
            <p:spPr>
              <a:xfrm flipH="false" flipV="false" rot="0">
                <a:off x="0" y="0"/>
                <a:ext cx="741820" cy="1198639"/>
              </a:xfrm>
              <a:custGeom>
                <a:avLst/>
                <a:gdLst/>
                <a:ahLst/>
                <a:cxnLst/>
                <a:rect r="r" b="b" t="t" l="l"/>
                <a:pathLst>
                  <a:path h="1198639" w="741820">
                    <a:moveTo>
                      <a:pt x="39703" y="0"/>
                    </a:moveTo>
                    <a:lnTo>
                      <a:pt x="702117" y="0"/>
                    </a:lnTo>
                    <a:cubicBezTo>
                      <a:pt x="724045" y="0"/>
                      <a:pt x="741820" y="17775"/>
                      <a:pt x="741820" y="39703"/>
                    </a:cubicBezTo>
                    <a:lnTo>
                      <a:pt x="741820" y="1158936"/>
                    </a:lnTo>
                    <a:cubicBezTo>
                      <a:pt x="741820" y="1180863"/>
                      <a:pt x="724045" y="1198639"/>
                      <a:pt x="702117" y="1198639"/>
                    </a:cubicBezTo>
                    <a:lnTo>
                      <a:pt x="39703" y="1198639"/>
                    </a:lnTo>
                    <a:cubicBezTo>
                      <a:pt x="17775" y="1198639"/>
                      <a:pt x="0" y="1180863"/>
                      <a:pt x="0" y="1158936"/>
                    </a:cubicBezTo>
                    <a:lnTo>
                      <a:pt x="0" y="39703"/>
                    </a:lnTo>
                    <a:cubicBezTo>
                      <a:pt x="0" y="17775"/>
                      <a:pt x="17775" y="0"/>
                      <a:pt x="39703" y="0"/>
                    </a:cubicBezTo>
                    <a:close/>
                  </a:path>
                </a:pathLst>
              </a:custGeom>
              <a:solidFill>
                <a:srgbClr val="E0D1BE"/>
              </a:solidFill>
            </p:spPr>
          </p:sp>
          <p:sp>
            <p:nvSpPr>
              <p:cNvPr name="TextBox 5" id="5"/>
              <p:cNvSpPr txBox="true"/>
              <p:nvPr/>
            </p:nvSpPr>
            <p:spPr>
              <a:xfrm>
                <a:off x="0" y="-85725"/>
                <a:ext cx="741820" cy="1284364"/>
              </a:xfrm>
              <a:prstGeom prst="rect">
                <a:avLst/>
              </a:prstGeom>
            </p:spPr>
            <p:txBody>
              <a:bodyPr anchor="ctr" rtlCol="false" tIns="50800" lIns="50800" bIns="50800" rIns="50800"/>
              <a:lstStyle/>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Schools</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Universities </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Clubs</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Beaches (New Alamein)</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 Government  Initiatives </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Relevant Events</a:t>
                </a:r>
              </a:p>
              <a:p>
                <a:pPr algn="l" marL="345439" indent="-172720" lvl="1">
                  <a:lnSpc>
                    <a:spcPts val="2543"/>
                  </a:lnSpc>
                  <a:buFont typeface="Arial"/>
                  <a:buChar char="•"/>
                </a:pPr>
                <a:r>
                  <a:rPr lang="en-US" b="true" sz="1599">
                    <a:solidFill>
                      <a:srgbClr val="000000"/>
                    </a:solidFill>
                    <a:latin typeface="Migra Ultra-Bold"/>
                    <a:ea typeface="Migra Ultra-Bold"/>
                    <a:cs typeface="Migra Ultra-Bold"/>
                    <a:sym typeface="Migra Ultra-Bold"/>
                  </a:rPr>
                  <a:t>Corporates</a:t>
                </a:r>
              </a:p>
              <a:p>
                <a:pPr algn="ctr">
                  <a:lnSpc>
                    <a:spcPts val="2543"/>
                  </a:lnSpc>
                </a:pPr>
                <a:r>
                  <a:rPr lang="en-US" b="true" sz="1599">
                    <a:solidFill>
                      <a:srgbClr val="000000"/>
                    </a:solidFill>
                    <a:latin typeface="Garet Bold"/>
                    <a:ea typeface="Garet Bold"/>
                    <a:cs typeface="Garet Bold"/>
                    <a:sym typeface="Garet Bold"/>
                  </a:rPr>
                  <a:t> </a:t>
                </a:r>
              </a:p>
            </p:txBody>
          </p:sp>
        </p:grpSp>
        <p:sp>
          <p:nvSpPr>
            <p:cNvPr name="TextBox 6" id="6"/>
            <p:cNvSpPr txBox="true"/>
            <p:nvPr/>
          </p:nvSpPr>
          <p:spPr>
            <a:xfrm rot="0">
              <a:off x="546685" y="213097"/>
              <a:ext cx="2736968" cy="536575"/>
            </a:xfrm>
            <a:prstGeom prst="rect">
              <a:avLst/>
            </a:prstGeom>
          </p:spPr>
          <p:txBody>
            <a:bodyPr anchor="t" rtlCol="false" tIns="0" lIns="0" bIns="0" rIns="0">
              <a:spAutoFit/>
            </a:bodyPr>
            <a:lstStyle/>
            <a:p>
              <a:pPr algn="ctr" marL="0" indent="0" lvl="0">
                <a:lnSpc>
                  <a:spcPts val="3037"/>
                </a:lnSpc>
              </a:pPr>
              <a:r>
                <a:rPr lang="en-US" b="true" sz="2531">
                  <a:solidFill>
                    <a:srgbClr val="306D33"/>
                  </a:solidFill>
                  <a:latin typeface="Migra Ultra-Bold"/>
                  <a:ea typeface="Migra Ultra-Bold"/>
                  <a:cs typeface="Migra Ultra-Bold"/>
                  <a:sym typeface="Migra Ultra-Bold"/>
                </a:rPr>
                <a:t>Key Partners</a:t>
              </a:r>
            </a:p>
          </p:txBody>
        </p:sp>
      </p:grpSp>
      <p:grpSp>
        <p:nvGrpSpPr>
          <p:cNvPr name="Group 7" id="7"/>
          <p:cNvGrpSpPr/>
          <p:nvPr/>
        </p:nvGrpSpPr>
        <p:grpSpPr>
          <a:xfrm rot="0">
            <a:off x="3465301" y="4728843"/>
            <a:ext cx="3159343" cy="2461562"/>
            <a:chOff x="0" y="0"/>
            <a:chExt cx="873082" cy="680251"/>
          </a:xfrm>
        </p:grpSpPr>
        <p:sp>
          <p:nvSpPr>
            <p:cNvPr name="Freeform 8" id="8"/>
            <p:cNvSpPr/>
            <p:nvPr/>
          </p:nvSpPr>
          <p:spPr>
            <a:xfrm flipH="false" flipV="false" rot="0">
              <a:off x="0" y="0"/>
              <a:ext cx="873082" cy="680251"/>
            </a:xfrm>
            <a:custGeom>
              <a:avLst/>
              <a:gdLst/>
              <a:ahLst/>
              <a:cxnLst/>
              <a:rect r="r" b="b" t="t" l="l"/>
              <a:pathLst>
                <a:path h="680251" w="873082">
                  <a:moveTo>
                    <a:pt x="39208" y="0"/>
                  </a:moveTo>
                  <a:lnTo>
                    <a:pt x="833875" y="0"/>
                  </a:lnTo>
                  <a:cubicBezTo>
                    <a:pt x="844273" y="0"/>
                    <a:pt x="854246" y="4131"/>
                    <a:pt x="861599" y="11484"/>
                  </a:cubicBezTo>
                  <a:cubicBezTo>
                    <a:pt x="868952" y="18837"/>
                    <a:pt x="873082" y="28809"/>
                    <a:pt x="873082" y="39208"/>
                  </a:cubicBezTo>
                  <a:lnTo>
                    <a:pt x="873082" y="641043"/>
                  </a:lnTo>
                  <a:cubicBezTo>
                    <a:pt x="873082" y="651442"/>
                    <a:pt x="868952" y="661415"/>
                    <a:pt x="861599" y="668767"/>
                  </a:cubicBezTo>
                  <a:cubicBezTo>
                    <a:pt x="854246" y="676120"/>
                    <a:pt x="844273" y="680251"/>
                    <a:pt x="833875" y="680251"/>
                  </a:cubicBezTo>
                  <a:lnTo>
                    <a:pt x="39208" y="680251"/>
                  </a:lnTo>
                  <a:cubicBezTo>
                    <a:pt x="28809" y="680251"/>
                    <a:pt x="18837" y="676120"/>
                    <a:pt x="11484" y="668767"/>
                  </a:cubicBezTo>
                  <a:cubicBezTo>
                    <a:pt x="4131" y="661415"/>
                    <a:pt x="0" y="651442"/>
                    <a:pt x="0" y="641043"/>
                  </a:cubicBezTo>
                  <a:lnTo>
                    <a:pt x="0" y="39208"/>
                  </a:lnTo>
                  <a:cubicBezTo>
                    <a:pt x="0" y="28809"/>
                    <a:pt x="4131" y="18837"/>
                    <a:pt x="11484" y="11484"/>
                  </a:cubicBezTo>
                  <a:cubicBezTo>
                    <a:pt x="18837" y="4131"/>
                    <a:pt x="28809" y="0"/>
                    <a:pt x="39208" y="0"/>
                  </a:cubicBezTo>
                  <a:close/>
                </a:path>
              </a:pathLst>
            </a:custGeom>
            <a:solidFill>
              <a:srgbClr val="E0D1BE"/>
            </a:solidFill>
            <a:ln cap="sq">
              <a:noFill/>
              <a:prstDash val="solid"/>
              <a:miter/>
            </a:ln>
          </p:spPr>
        </p:sp>
        <p:sp>
          <p:nvSpPr>
            <p:cNvPr name="TextBox 9" id="9"/>
            <p:cNvSpPr txBox="true"/>
            <p:nvPr/>
          </p:nvSpPr>
          <p:spPr>
            <a:xfrm>
              <a:off x="0" y="9525"/>
              <a:ext cx="873082" cy="670726"/>
            </a:xfrm>
            <a:prstGeom prst="rect">
              <a:avLst/>
            </a:prstGeom>
          </p:spPr>
          <p:txBody>
            <a:bodyPr anchor="ctr" rtlCol="false" tIns="50800" lIns="50800" bIns="50800" rIns="50800"/>
            <a:lstStyle/>
            <a:p>
              <a:pPr algn="ctr">
                <a:lnSpc>
                  <a:spcPts val="1919"/>
                </a:lnSpc>
              </a:pPr>
            </a:p>
            <a:p>
              <a:pPr algn="ctr">
                <a:lnSpc>
                  <a:spcPts val="1919"/>
                </a:lnSpc>
              </a:pP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website </a:t>
              </a: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Location</a:t>
              </a: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App </a:t>
              </a: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3 instructors </a:t>
              </a: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3 Therapist &amp; 1 doctor</a:t>
              </a:r>
            </a:p>
            <a:p>
              <a:pPr algn="l" marL="345439" indent="-172720" lvl="1">
                <a:lnSpc>
                  <a:spcPts val="2111"/>
                </a:lnSpc>
                <a:buFont typeface="Arial"/>
                <a:buChar char="•"/>
              </a:pPr>
              <a:r>
                <a:rPr lang="en-US" b="true" sz="1599">
                  <a:solidFill>
                    <a:srgbClr val="000000"/>
                  </a:solidFill>
                  <a:latin typeface="Migra Ultra-Bold"/>
                  <a:ea typeface="Migra Ultra-Bold"/>
                  <a:cs typeface="Migra Ultra-Bold"/>
                  <a:sym typeface="Migra Ultra-Bold"/>
                </a:rPr>
                <a:t> 3 admins </a:t>
              </a:r>
            </a:p>
          </p:txBody>
        </p:sp>
      </p:grpSp>
      <p:grpSp>
        <p:nvGrpSpPr>
          <p:cNvPr name="Group 10" id="10"/>
          <p:cNvGrpSpPr/>
          <p:nvPr/>
        </p:nvGrpSpPr>
        <p:grpSpPr>
          <a:xfrm rot="0">
            <a:off x="3465301" y="2185182"/>
            <a:ext cx="3197443" cy="2449182"/>
            <a:chOff x="0" y="0"/>
            <a:chExt cx="4263257" cy="3265576"/>
          </a:xfrm>
        </p:grpSpPr>
        <p:grpSp>
          <p:nvGrpSpPr>
            <p:cNvPr name="Group 11" id="11"/>
            <p:cNvGrpSpPr/>
            <p:nvPr/>
          </p:nvGrpSpPr>
          <p:grpSpPr>
            <a:xfrm rot="0">
              <a:off x="0" y="0"/>
              <a:ext cx="4225157" cy="3265576"/>
              <a:chOff x="0" y="0"/>
              <a:chExt cx="875715" cy="676830"/>
            </a:xfrm>
          </p:grpSpPr>
          <p:sp>
            <p:nvSpPr>
              <p:cNvPr name="Freeform 12" id="12"/>
              <p:cNvSpPr/>
              <p:nvPr/>
            </p:nvSpPr>
            <p:spPr>
              <a:xfrm flipH="false" flipV="false" rot="0">
                <a:off x="0" y="0"/>
                <a:ext cx="875715" cy="676830"/>
              </a:xfrm>
              <a:custGeom>
                <a:avLst/>
                <a:gdLst/>
                <a:ahLst/>
                <a:cxnLst/>
                <a:rect r="r" b="b" t="t" l="l"/>
                <a:pathLst>
                  <a:path h="676830" w="875715">
                    <a:moveTo>
                      <a:pt x="39090" y="0"/>
                    </a:moveTo>
                    <a:lnTo>
                      <a:pt x="836625" y="0"/>
                    </a:lnTo>
                    <a:cubicBezTo>
                      <a:pt x="858214" y="0"/>
                      <a:pt x="875715" y="17501"/>
                      <a:pt x="875715" y="39090"/>
                    </a:cubicBezTo>
                    <a:lnTo>
                      <a:pt x="875715" y="637740"/>
                    </a:lnTo>
                    <a:cubicBezTo>
                      <a:pt x="875715" y="659329"/>
                      <a:pt x="858214" y="676830"/>
                      <a:pt x="836625" y="676830"/>
                    </a:cubicBezTo>
                    <a:lnTo>
                      <a:pt x="39090" y="676830"/>
                    </a:lnTo>
                    <a:cubicBezTo>
                      <a:pt x="17501" y="676830"/>
                      <a:pt x="0" y="659329"/>
                      <a:pt x="0" y="637740"/>
                    </a:cubicBezTo>
                    <a:lnTo>
                      <a:pt x="0" y="39090"/>
                    </a:lnTo>
                    <a:cubicBezTo>
                      <a:pt x="0" y="17501"/>
                      <a:pt x="17501" y="0"/>
                      <a:pt x="39090" y="0"/>
                    </a:cubicBezTo>
                    <a:close/>
                  </a:path>
                </a:pathLst>
              </a:custGeom>
              <a:solidFill>
                <a:srgbClr val="E0D1BE"/>
              </a:solidFill>
              <a:ln cap="sq">
                <a:noFill/>
                <a:prstDash val="solid"/>
                <a:miter/>
              </a:ln>
            </p:spPr>
          </p:sp>
          <p:sp>
            <p:nvSpPr>
              <p:cNvPr name="TextBox 13" id="13"/>
              <p:cNvSpPr txBox="true"/>
              <p:nvPr/>
            </p:nvSpPr>
            <p:spPr>
              <a:xfrm>
                <a:off x="0" y="-38100"/>
                <a:ext cx="875715" cy="714930"/>
              </a:xfrm>
              <a:prstGeom prst="rect">
                <a:avLst/>
              </a:prstGeom>
            </p:spPr>
            <p:txBody>
              <a:bodyPr anchor="ctr" rtlCol="false" tIns="50800" lIns="50800" bIns="50800" rIns="50800"/>
              <a:lstStyle/>
              <a:p>
                <a:pPr algn="ctr">
                  <a:lnSpc>
                    <a:spcPts val="2063"/>
                  </a:lnSpc>
                </a:pPr>
              </a:p>
              <a:p>
                <a:pPr algn="ctr">
                  <a:lnSpc>
                    <a:spcPts val="2063"/>
                  </a:lnSpc>
                </a:pPr>
              </a:p>
              <a:p>
                <a:pPr algn="l" marL="345439" indent="-172720" lvl="1">
                  <a:lnSpc>
                    <a:spcPts val="2639"/>
                  </a:lnSpc>
                  <a:buFont typeface="Arial"/>
                  <a:buChar char="•"/>
                </a:pPr>
                <a:r>
                  <a:rPr lang="en-US" b="true" sz="1599">
                    <a:solidFill>
                      <a:srgbClr val="000000"/>
                    </a:solidFill>
                    <a:latin typeface="Migra Ultra-Bold"/>
                    <a:ea typeface="Migra Ultra-Bold"/>
                    <a:cs typeface="Migra Ultra-Bold"/>
                    <a:sym typeface="Migra Ultra-Bold"/>
                  </a:rPr>
                  <a:t>Therapy (CBT, DBT, Art, sound )</a:t>
                </a:r>
              </a:p>
              <a:p>
                <a:pPr algn="l" marL="345439" indent="-172720" lvl="1">
                  <a:lnSpc>
                    <a:spcPts val="2639"/>
                  </a:lnSpc>
                  <a:buFont typeface="Arial"/>
                  <a:buChar char="•"/>
                </a:pPr>
                <a:r>
                  <a:rPr lang="en-US" b="true" sz="1599">
                    <a:solidFill>
                      <a:srgbClr val="000000"/>
                    </a:solidFill>
                    <a:latin typeface="Migra Ultra-Bold"/>
                    <a:ea typeface="Migra Ultra-Bold"/>
                    <a:cs typeface="Migra Ultra-Bold"/>
                    <a:sym typeface="Migra Ultra-Bold"/>
                  </a:rPr>
                  <a:t>Coaching </a:t>
                </a:r>
              </a:p>
              <a:p>
                <a:pPr algn="l" marL="345439" indent="-172720" lvl="1">
                  <a:lnSpc>
                    <a:spcPts val="2639"/>
                  </a:lnSpc>
                  <a:buFont typeface="Arial"/>
                  <a:buChar char="•"/>
                </a:pPr>
                <a:r>
                  <a:rPr lang="en-US" b="true" sz="1599">
                    <a:solidFill>
                      <a:srgbClr val="000000"/>
                    </a:solidFill>
                    <a:latin typeface="Migra Ultra-Bold"/>
                    <a:ea typeface="Migra Ultra-Bold"/>
                    <a:cs typeface="Migra Ultra-Bold"/>
                    <a:sym typeface="Migra Ultra-Bold"/>
                  </a:rPr>
                  <a:t>Workshops and Events </a:t>
                </a:r>
              </a:p>
              <a:p>
                <a:pPr algn="l" marL="345439" indent="-172720" lvl="1">
                  <a:lnSpc>
                    <a:spcPts val="2639"/>
                  </a:lnSpc>
                  <a:buFont typeface="Arial"/>
                  <a:buChar char="•"/>
                </a:pPr>
                <a:r>
                  <a:rPr lang="en-US" b="true" sz="1599">
                    <a:solidFill>
                      <a:srgbClr val="000000"/>
                    </a:solidFill>
                    <a:latin typeface="Migra Ultra-Bold"/>
                    <a:ea typeface="Migra Ultra-Bold"/>
                    <a:cs typeface="Migra Ultra-Bold"/>
                    <a:sym typeface="Migra Ultra-Bold"/>
                  </a:rPr>
                  <a:t>Group Therapy </a:t>
                </a:r>
              </a:p>
            </p:txBody>
          </p:sp>
        </p:grpSp>
        <p:sp>
          <p:nvSpPr>
            <p:cNvPr name="TextBox 14" id="14"/>
            <p:cNvSpPr txBox="true"/>
            <p:nvPr/>
          </p:nvSpPr>
          <p:spPr>
            <a:xfrm rot="0">
              <a:off x="642538" y="165041"/>
              <a:ext cx="3620719" cy="536575"/>
            </a:xfrm>
            <a:prstGeom prst="rect">
              <a:avLst/>
            </a:prstGeom>
          </p:spPr>
          <p:txBody>
            <a:bodyPr anchor="t" rtlCol="false" tIns="0" lIns="0" bIns="0" rIns="0">
              <a:spAutoFit/>
            </a:bodyPr>
            <a:lstStyle/>
            <a:p>
              <a:pPr algn="l" marL="0" indent="0" lvl="0">
                <a:lnSpc>
                  <a:spcPts val="3038"/>
                </a:lnSpc>
              </a:pPr>
              <a:r>
                <a:rPr lang="en-US" b="true" sz="2532">
                  <a:solidFill>
                    <a:srgbClr val="306D33"/>
                  </a:solidFill>
                  <a:latin typeface="Migra Ultra-Bold"/>
                  <a:ea typeface="Migra Ultra-Bold"/>
                  <a:cs typeface="Migra Ultra-Bold"/>
                  <a:sym typeface="Migra Ultra-Bold"/>
                </a:rPr>
                <a:t>Key Activities</a:t>
              </a:r>
            </a:p>
          </p:txBody>
        </p:sp>
      </p:grpSp>
      <p:sp>
        <p:nvSpPr>
          <p:cNvPr name="TextBox 15" id="15"/>
          <p:cNvSpPr txBox="true"/>
          <p:nvPr/>
        </p:nvSpPr>
        <p:spPr>
          <a:xfrm rot="0">
            <a:off x="4037846" y="4823640"/>
            <a:ext cx="2521272" cy="391169"/>
          </a:xfrm>
          <a:prstGeom prst="rect">
            <a:avLst/>
          </a:prstGeom>
        </p:spPr>
        <p:txBody>
          <a:bodyPr anchor="t" rtlCol="false" tIns="0" lIns="0" bIns="0" rIns="0">
            <a:spAutoFit/>
          </a:bodyPr>
          <a:lstStyle/>
          <a:p>
            <a:pPr algn="l" marL="0" indent="0" lvl="0">
              <a:lnSpc>
                <a:spcPts val="2918"/>
              </a:lnSpc>
              <a:spcBef>
                <a:spcPct val="0"/>
              </a:spcBef>
            </a:pPr>
            <a:r>
              <a:rPr lang="en-US" b="true" sz="2432" strike="noStrike" u="none">
                <a:solidFill>
                  <a:srgbClr val="306D33"/>
                </a:solidFill>
                <a:latin typeface="Migra Ultra-Bold"/>
                <a:ea typeface="Migra Ultra-Bold"/>
                <a:cs typeface="Migra Ultra-Bold"/>
                <a:sym typeface="Migra Ultra-Bold"/>
              </a:rPr>
              <a:t>Key Resources</a:t>
            </a:r>
          </a:p>
        </p:txBody>
      </p:sp>
      <p:grpSp>
        <p:nvGrpSpPr>
          <p:cNvPr name="Group 16" id="16"/>
          <p:cNvGrpSpPr/>
          <p:nvPr/>
        </p:nvGrpSpPr>
        <p:grpSpPr>
          <a:xfrm rot="0">
            <a:off x="6748469" y="2203640"/>
            <a:ext cx="3137484" cy="4986765"/>
            <a:chOff x="0" y="0"/>
            <a:chExt cx="4183312" cy="6649020"/>
          </a:xfrm>
        </p:grpSpPr>
        <p:grpSp>
          <p:nvGrpSpPr>
            <p:cNvPr name="Group 17" id="17"/>
            <p:cNvGrpSpPr/>
            <p:nvPr/>
          </p:nvGrpSpPr>
          <p:grpSpPr>
            <a:xfrm rot="0">
              <a:off x="0" y="0"/>
              <a:ext cx="4183312" cy="6649020"/>
              <a:chOff x="0" y="0"/>
              <a:chExt cx="867817" cy="1379322"/>
            </a:xfrm>
          </p:grpSpPr>
          <p:sp>
            <p:nvSpPr>
              <p:cNvPr name="Freeform 18" id="18"/>
              <p:cNvSpPr/>
              <p:nvPr/>
            </p:nvSpPr>
            <p:spPr>
              <a:xfrm flipH="false" flipV="false" rot="0">
                <a:off x="0" y="0"/>
                <a:ext cx="867817" cy="1379322"/>
              </a:xfrm>
              <a:custGeom>
                <a:avLst/>
                <a:gdLst/>
                <a:ahLst/>
                <a:cxnLst/>
                <a:rect r="r" b="b" t="t" l="l"/>
                <a:pathLst>
                  <a:path h="1379322" w="867817">
                    <a:moveTo>
                      <a:pt x="39481" y="0"/>
                    </a:moveTo>
                    <a:lnTo>
                      <a:pt x="828336" y="0"/>
                    </a:lnTo>
                    <a:cubicBezTo>
                      <a:pt x="850141" y="0"/>
                      <a:pt x="867817" y="17676"/>
                      <a:pt x="867817" y="39481"/>
                    </a:cubicBezTo>
                    <a:lnTo>
                      <a:pt x="867817" y="1339841"/>
                    </a:lnTo>
                    <a:cubicBezTo>
                      <a:pt x="867817" y="1361646"/>
                      <a:pt x="850141" y="1379322"/>
                      <a:pt x="828336" y="1379322"/>
                    </a:cubicBezTo>
                    <a:lnTo>
                      <a:pt x="39481" y="1379322"/>
                    </a:lnTo>
                    <a:cubicBezTo>
                      <a:pt x="17676" y="1379322"/>
                      <a:pt x="0" y="1361646"/>
                      <a:pt x="0" y="1339841"/>
                    </a:cubicBezTo>
                    <a:lnTo>
                      <a:pt x="0" y="39481"/>
                    </a:lnTo>
                    <a:cubicBezTo>
                      <a:pt x="0" y="17676"/>
                      <a:pt x="17676" y="0"/>
                      <a:pt x="39481" y="0"/>
                    </a:cubicBezTo>
                    <a:close/>
                  </a:path>
                </a:pathLst>
              </a:custGeom>
              <a:solidFill>
                <a:srgbClr val="E0D1BE"/>
              </a:solidFill>
              <a:ln cap="sq">
                <a:noFill/>
                <a:prstDash val="solid"/>
                <a:miter/>
              </a:ln>
            </p:spPr>
          </p:sp>
          <p:sp>
            <p:nvSpPr>
              <p:cNvPr name="TextBox 19" id="19"/>
              <p:cNvSpPr txBox="true"/>
              <p:nvPr/>
            </p:nvSpPr>
            <p:spPr>
              <a:xfrm>
                <a:off x="0" y="-28575"/>
                <a:ext cx="867817" cy="1407897"/>
              </a:xfrm>
              <a:prstGeom prst="rect">
                <a:avLst/>
              </a:prstGeom>
            </p:spPr>
            <p:txBody>
              <a:bodyPr anchor="ctr" rtlCol="false" tIns="50800" lIns="50800" bIns="50800" rIns="50800"/>
              <a:lstStyle/>
              <a:p>
                <a:pPr algn="l">
                  <a:lnSpc>
                    <a:spcPts val="1919"/>
                  </a:lnSpc>
                </a:pPr>
              </a:p>
              <a:p>
                <a:pPr algn="l">
                  <a:lnSpc>
                    <a:spcPts val="1919"/>
                  </a:lnSpc>
                </a:pPr>
              </a:p>
              <a:p>
                <a:pPr algn="l" marL="345439" indent="-172720" lvl="1">
                  <a:lnSpc>
                    <a:spcPts val="1919"/>
                  </a:lnSpc>
                  <a:buFont typeface="Arial"/>
                  <a:buChar char="•"/>
                </a:pPr>
                <a:r>
                  <a:rPr lang="en-US" b="true" sz="1599">
                    <a:solidFill>
                      <a:srgbClr val="000000"/>
                    </a:solidFill>
                    <a:latin typeface="Migra Ultra-Bold"/>
                    <a:ea typeface="Migra Ultra-Bold"/>
                    <a:cs typeface="Migra Ultra-Bold"/>
                    <a:sym typeface="Migra Ultra-Bold"/>
                  </a:rPr>
                  <a:t>Guiding, Healing and Transforming.</a:t>
                </a:r>
              </a:p>
              <a:p>
                <a:pPr algn="l">
                  <a:lnSpc>
                    <a:spcPts val="1919"/>
                  </a:lnSpc>
                </a:pPr>
              </a:p>
              <a:p>
                <a:pPr algn="l" marL="345439" indent="-172720" lvl="1">
                  <a:lnSpc>
                    <a:spcPts val="1919"/>
                  </a:lnSpc>
                  <a:buFont typeface="Arial"/>
                  <a:buChar char="•"/>
                </a:pPr>
                <a:r>
                  <a:rPr lang="en-US" b="true" sz="1599">
                    <a:solidFill>
                      <a:srgbClr val="000000"/>
                    </a:solidFill>
                    <a:latin typeface="Migra Ultra-Bold"/>
                    <a:ea typeface="Migra Ultra-Bold"/>
                    <a:cs typeface="Migra Ultra-Bold"/>
                    <a:sym typeface="Migra Ultra-Bold"/>
                  </a:rPr>
                  <a:t>Elysium is a centre which would be concentrates on the customer and their experience from hearing, guiding them and trying to heal or overcome their traumas and how to transforming  their life for the better or the one they wanted. </a:t>
                </a:r>
              </a:p>
              <a:p>
                <a:pPr algn="l">
                  <a:lnSpc>
                    <a:spcPts val="1919"/>
                  </a:lnSpc>
                </a:pPr>
              </a:p>
              <a:p>
                <a:pPr algn="l" marL="345439" indent="-172720" lvl="1">
                  <a:lnSpc>
                    <a:spcPts val="1919"/>
                  </a:lnSpc>
                  <a:buFont typeface="Arial"/>
                  <a:buChar char="•"/>
                </a:pPr>
                <a:r>
                  <a:rPr lang="en-US" b="true" sz="1599">
                    <a:solidFill>
                      <a:srgbClr val="000000"/>
                    </a:solidFill>
                    <a:latin typeface="Migra Ultra-Bold"/>
                    <a:ea typeface="Migra Ultra-Bold"/>
                    <a:cs typeface="Migra Ultra-Bold"/>
                    <a:sym typeface="Migra Ultra-Bold"/>
                  </a:rPr>
                  <a:t>Personalized Client Experience</a:t>
                </a:r>
              </a:p>
            </p:txBody>
          </p:sp>
        </p:grpSp>
        <p:sp>
          <p:nvSpPr>
            <p:cNvPr name="TextBox 20" id="20"/>
            <p:cNvSpPr txBox="true"/>
            <p:nvPr/>
          </p:nvSpPr>
          <p:spPr>
            <a:xfrm rot="0">
              <a:off x="318430" y="160274"/>
              <a:ext cx="3735100" cy="511175"/>
            </a:xfrm>
            <a:prstGeom prst="rect">
              <a:avLst/>
            </a:prstGeom>
          </p:spPr>
          <p:txBody>
            <a:bodyPr anchor="t" rtlCol="false" tIns="0" lIns="0" bIns="0" rIns="0">
              <a:spAutoFit/>
            </a:bodyPr>
            <a:lstStyle/>
            <a:p>
              <a:pPr algn="l" marL="0" indent="0" lvl="0">
                <a:lnSpc>
                  <a:spcPts val="2918"/>
                </a:lnSpc>
              </a:pPr>
              <a:r>
                <a:rPr lang="en-US" b="true" sz="2432">
                  <a:solidFill>
                    <a:srgbClr val="306D33"/>
                  </a:solidFill>
                  <a:latin typeface="Migra Ultra-Bold"/>
                  <a:ea typeface="Migra Ultra-Bold"/>
                  <a:cs typeface="Migra Ultra-Bold"/>
                  <a:sym typeface="Migra Ultra-Bold"/>
                </a:rPr>
                <a:t>Value Propositions</a:t>
              </a:r>
            </a:p>
          </p:txBody>
        </p:sp>
      </p:grpSp>
      <p:grpSp>
        <p:nvGrpSpPr>
          <p:cNvPr name="Group 21" id="21"/>
          <p:cNvGrpSpPr/>
          <p:nvPr/>
        </p:nvGrpSpPr>
        <p:grpSpPr>
          <a:xfrm rot="0">
            <a:off x="10006818" y="2203640"/>
            <a:ext cx="4510588" cy="2618358"/>
            <a:chOff x="0" y="0"/>
            <a:chExt cx="6014117" cy="3491144"/>
          </a:xfrm>
        </p:grpSpPr>
        <p:grpSp>
          <p:nvGrpSpPr>
            <p:cNvPr name="Group 22" id="22"/>
            <p:cNvGrpSpPr/>
            <p:nvPr/>
          </p:nvGrpSpPr>
          <p:grpSpPr>
            <a:xfrm rot="0">
              <a:off x="0" y="0"/>
              <a:ext cx="6014117" cy="3491144"/>
              <a:chOff x="0" y="0"/>
              <a:chExt cx="1077215" cy="625314"/>
            </a:xfrm>
          </p:grpSpPr>
          <p:sp>
            <p:nvSpPr>
              <p:cNvPr name="Freeform 23" id="23"/>
              <p:cNvSpPr/>
              <p:nvPr/>
            </p:nvSpPr>
            <p:spPr>
              <a:xfrm flipH="false" flipV="false" rot="0">
                <a:off x="0" y="0"/>
                <a:ext cx="1077215" cy="625314"/>
              </a:xfrm>
              <a:custGeom>
                <a:avLst/>
                <a:gdLst/>
                <a:ahLst/>
                <a:cxnLst/>
                <a:rect r="r" b="b" t="t" l="l"/>
                <a:pathLst>
                  <a:path h="625314" w="1077215">
                    <a:moveTo>
                      <a:pt x="27462" y="0"/>
                    </a:moveTo>
                    <a:lnTo>
                      <a:pt x="1049753" y="0"/>
                    </a:lnTo>
                    <a:cubicBezTo>
                      <a:pt x="1064919" y="0"/>
                      <a:pt x="1077215" y="12295"/>
                      <a:pt x="1077215" y="27462"/>
                    </a:cubicBezTo>
                    <a:lnTo>
                      <a:pt x="1077215" y="597852"/>
                    </a:lnTo>
                    <a:cubicBezTo>
                      <a:pt x="1077215" y="613019"/>
                      <a:pt x="1064919" y="625314"/>
                      <a:pt x="1049753" y="625314"/>
                    </a:cubicBezTo>
                    <a:lnTo>
                      <a:pt x="27462" y="625314"/>
                    </a:lnTo>
                    <a:cubicBezTo>
                      <a:pt x="12295" y="625314"/>
                      <a:pt x="0" y="613019"/>
                      <a:pt x="0" y="597852"/>
                    </a:cubicBezTo>
                    <a:lnTo>
                      <a:pt x="0" y="27462"/>
                    </a:lnTo>
                    <a:cubicBezTo>
                      <a:pt x="0" y="12295"/>
                      <a:pt x="12295" y="0"/>
                      <a:pt x="27462" y="0"/>
                    </a:cubicBezTo>
                    <a:close/>
                  </a:path>
                </a:pathLst>
              </a:custGeom>
              <a:solidFill>
                <a:srgbClr val="E0D1BE"/>
              </a:solidFill>
              <a:ln cap="sq">
                <a:noFill/>
                <a:prstDash val="solid"/>
                <a:miter/>
              </a:ln>
            </p:spPr>
          </p:sp>
          <p:sp>
            <p:nvSpPr>
              <p:cNvPr name="TextBox 24" id="24"/>
              <p:cNvSpPr txBox="true"/>
              <p:nvPr/>
            </p:nvSpPr>
            <p:spPr>
              <a:xfrm>
                <a:off x="0" y="-28575"/>
                <a:ext cx="1077215" cy="653889"/>
              </a:xfrm>
              <a:prstGeom prst="rect">
                <a:avLst/>
              </a:prstGeom>
            </p:spPr>
            <p:txBody>
              <a:bodyPr anchor="ctr" rtlCol="false" tIns="50800" lIns="50800" bIns="50800" rIns="50800"/>
              <a:lstStyle/>
              <a:p>
                <a:pPr algn="ctr">
                  <a:lnSpc>
                    <a:spcPts val="2639"/>
                  </a:lnSpc>
                </a:pPr>
              </a:p>
              <a:p>
                <a:pPr algn="l" marL="474976" indent="-237488" lvl="1">
                  <a:lnSpc>
                    <a:spcPts val="2925"/>
                  </a:lnSpc>
                  <a:buFont typeface="Arial"/>
                  <a:buChar char="•"/>
                </a:pPr>
                <a:r>
                  <a:rPr lang="en-US" b="true" sz="2199">
                    <a:solidFill>
                      <a:srgbClr val="000000"/>
                    </a:solidFill>
                    <a:latin typeface="Migra Ultra-Bold"/>
                    <a:ea typeface="Migra Ultra-Bold"/>
                    <a:cs typeface="Migra Ultra-Bold"/>
                    <a:sym typeface="Migra Ultra-Bold"/>
                  </a:rPr>
                  <a:t>Memberships </a:t>
                </a:r>
              </a:p>
              <a:p>
                <a:pPr algn="l" marL="474976" indent="-237488" lvl="1">
                  <a:lnSpc>
                    <a:spcPts val="2925"/>
                  </a:lnSpc>
                  <a:buFont typeface="Arial"/>
                  <a:buChar char="•"/>
                </a:pPr>
                <a:r>
                  <a:rPr lang="en-US" b="true" sz="2199">
                    <a:solidFill>
                      <a:srgbClr val="000000"/>
                    </a:solidFill>
                    <a:latin typeface="Migra Ultra-Bold"/>
                    <a:ea typeface="Migra Ultra-Bold"/>
                    <a:cs typeface="Migra Ultra-Bold"/>
                    <a:sym typeface="Migra Ultra-Bold"/>
                  </a:rPr>
                  <a:t>reminder and follow up reminder, quotes from app</a:t>
                </a:r>
              </a:p>
              <a:p>
                <a:pPr algn="l" marL="474976" indent="-237488" lvl="1">
                  <a:lnSpc>
                    <a:spcPts val="2925"/>
                  </a:lnSpc>
                  <a:buFont typeface="Arial"/>
                  <a:buChar char="•"/>
                </a:pPr>
                <a:r>
                  <a:rPr lang="en-US" b="true" sz="2199">
                    <a:solidFill>
                      <a:srgbClr val="000000"/>
                    </a:solidFill>
                    <a:latin typeface="Migra Ultra-Bold"/>
                    <a:ea typeface="Migra Ultra-Bold"/>
                    <a:cs typeface="Migra Ultra-Bold"/>
                    <a:sym typeface="Migra Ultra-Bold"/>
                  </a:rPr>
                  <a:t>offers in events and free sessions</a:t>
                </a:r>
              </a:p>
            </p:txBody>
          </p:sp>
        </p:grpSp>
        <p:sp>
          <p:nvSpPr>
            <p:cNvPr name="TextBox 25" id="25"/>
            <p:cNvSpPr txBox="true"/>
            <p:nvPr/>
          </p:nvSpPr>
          <p:spPr>
            <a:xfrm rot="0">
              <a:off x="697817" y="145987"/>
              <a:ext cx="4823471" cy="536575"/>
            </a:xfrm>
            <a:prstGeom prst="rect">
              <a:avLst/>
            </a:prstGeom>
          </p:spPr>
          <p:txBody>
            <a:bodyPr anchor="t" rtlCol="false" tIns="0" lIns="0" bIns="0" rIns="0">
              <a:spAutoFit/>
            </a:bodyPr>
            <a:lstStyle/>
            <a:p>
              <a:pPr algn="l" marL="0" indent="0" lvl="0">
                <a:lnSpc>
                  <a:spcPts val="3005"/>
                </a:lnSpc>
                <a:spcBef>
                  <a:spcPct val="0"/>
                </a:spcBef>
              </a:pPr>
              <a:r>
                <a:rPr lang="en-US" b="true" sz="2504" strike="noStrike" u="none">
                  <a:solidFill>
                    <a:srgbClr val="306D33"/>
                  </a:solidFill>
                  <a:latin typeface="Migra Ultra-Bold"/>
                  <a:ea typeface="Migra Ultra-Bold"/>
                  <a:cs typeface="Migra Ultra-Bold"/>
                  <a:sym typeface="Migra Ultra-Bold"/>
                </a:rPr>
                <a:t>Customer Relationship</a:t>
              </a:r>
            </a:p>
          </p:txBody>
        </p:sp>
      </p:grpSp>
      <p:grpSp>
        <p:nvGrpSpPr>
          <p:cNvPr name="Group 26" id="26"/>
          <p:cNvGrpSpPr/>
          <p:nvPr/>
        </p:nvGrpSpPr>
        <p:grpSpPr>
          <a:xfrm rot="0">
            <a:off x="14602221" y="2185182"/>
            <a:ext cx="3752397" cy="5005223"/>
            <a:chOff x="0" y="0"/>
            <a:chExt cx="5003197" cy="6673631"/>
          </a:xfrm>
        </p:grpSpPr>
        <p:grpSp>
          <p:nvGrpSpPr>
            <p:cNvPr name="Group 27" id="27"/>
            <p:cNvGrpSpPr/>
            <p:nvPr/>
          </p:nvGrpSpPr>
          <p:grpSpPr>
            <a:xfrm rot="0">
              <a:off x="0" y="0"/>
              <a:ext cx="4678168" cy="6673631"/>
              <a:chOff x="0" y="0"/>
              <a:chExt cx="837927" cy="1195343"/>
            </a:xfrm>
          </p:grpSpPr>
          <p:sp>
            <p:nvSpPr>
              <p:cNvPr name="Freeform 28" id="28"/>
              <p:cNvSpPr/>
              <p:nvPr/>
            </p:nvSpPr>
            <p:spPr>
              <a:xfrm flipH="false" flipV="false" rot="0">
                <a:off x="0" y="0"/>
                <a:ext cx="837927" cy="1195343"/>
              </a:xfrm>
              <a:custGeom>
                <a:avLst/>
                <a:gdLst/>
                <a:ahLst/>
                <a:cxnLst/>
                <a:rect r="r" b="b" t="t" l="l"/>
                <a:pathLst>
                  <a:path h="1195343" w="837927">
                    <a:moveTo>
                      <a:pt x="35305" y="0"/>
                    </a:moveTo>
                    <a:lnTo>
                      <a:pt x="802622" y="0"/>
                    </a:lnTo>
                    <a:cubicBezTo>
                      <a:pt x="811986" y="0"/>
                      <a:pt x="820966" y="3720"/>
                      <a:pt x="827587" y="10340"/>
                    </a:cubicBezTo>
                    <a:cubicBezTo>
                      <a:pt x="834208" y="16961"/>
                      <a:pt x="837927" y="25941"/>
                      <a:pt x="837927" y="35305"/>
                    </a:cubicBezTo>
                    <a:lnTo>
                      <a:pt x="837927" y="1160038"/>
                    </a:lnTo>
                    <a:cubicBezTo>
                      <a:pt x="837927" y="1169402"/>
                      <a:pt x="834208" y="1178382"/>
                      <a:pt x="827587" y="1185003"/>
                    </a:cubicBezTo>
                    <a:cubicBezTo>
                      <a:pt x="820966" y="1191624"/>
                      <a:pt x="811986" y="1195343"/>
                      <a:pt x="802622" y="1195343"/>
                    </a:cubicBezTo>
                    <a:lnTo>
                      <a:pt x="35305" y="1195343"/>
                    </a:lnTo>
                    <a:cubicBezTo>
                      <a:pt x="25941" y="1195343"/>
                      <a:pt x="16961" y="1191624"/>
                      <a:pt x="10340" y="1185003"/>
                    </a:cubicBezTo>
                    <a:cubicBezTo>
                      <a:pt x="3720" y="1178382"/>
                      <a:pt x="0" y="1169402"/>
                      <a:pt x="0" y="1160038"/>
                    </a:cubicBezTo>
                    <a:lnTo>
                      <a:pt x="0" y="35305"/>
                    </a:lnTo>
                    <a:cubicBezTo>
                      <a:pt x="0" y="25941"/>
                      <a:pt x="3720" y="16961"/>
                      <a:pt x="10340" y="10340"/>
                    </a:cubicBezTo>
                    <a:cubicBezTo>
                      <a:pt x="16961" y="3720"/>
                      <a:pt x="25941" y="0"/>
                      <a:pt x="35305" y="0"/>
                    </a:cubicBezTo>
                    <a:close/>
                  </a:path>
                </a:pathLst>
              </a:custGeom>
              <a:solidFill>
                <a:srgbClr val="E0D1BE"/>
              </a:solidFill>
              <a:ln cap="sq">
                <a:noFill/>
                <a:prstDash val="solid"/>
                <a:miter/>
              </a:ln>
            </p:spPr>
          </p:sp>
          <p:sp>
            <p:nvSpPr>
              <p:cNvPr name="TextBox 29" id="29"/>
              <p:cNvSpPr txBox="true"/>
              <p:nvPr/>
            </p:nvSpPr>
            <p:spPr>
              <a:xfrm>
                <a:off x="0" y="-28575"/>
                <a:ext cx="837927" cy="1223918"/>
              </a:xfrm>
              <a:prstGeom prst="rect">
                <a:avLst/>
              </a:prstGeom>
            </p:spPr>
            <p:txBody>
              <a:bodyPr anchor="ctr" rtlCol="false" tIns="50800" lIns="50800" bIns="50800" rIns="50800"/>
              <a:lstStyle/>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Employee And Freelancers </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(High-Stress Job)</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Young Adults &amp;University Students </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Families &amp; Parents</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Individuals Seeking Holistic Wellness</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Male And Famale</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Cairo And Alexandria</a:t>
                </a:r>
              </a:p>
              <a:p>
                <a:pPr algn="l" marL="453387" indent="-226693" lvl="1">
                  <a:lnSpc>
                    <a:spcPts val="2582"/>
                  </a:lnSpc>
                  <a:buFont typeface="Arial"/>
                  <a:buChar char="•"/>
                </a:pPr>
                <a:r>
                  <a:rPr lang="en-US" b="true" sz="2099">
                    <a:solidFill>
                      <a:srgbClr val="000000"/>
                    </a:solidFill>
                    <a:latin typeface="Migra Ultra-Bold"/>
                    <a:ea typeface="Migra Ultra-Bold"/>
                    <a:cs typeface="Migra Ultra-Bold"/>
                    <a:sym typeface="Migra Ultra-Bold"/>
                  </a:rPr>
                  <a:t>From 18 To 45</a:t>
                </a:r>
              </a:p>
            </p:txBody>
          </p:sp>
        </p:grpSp>
        <p:sp>
          <p:nvSpPr>
            <p:cNvPr name="TextBox 30" id="30"/>
            <p:cNvSpPr txBox="true"/>
            <p:nvPr/>
          </p:nvSpPr>
          <p:spPr>
            <a:xfrm rot="0">
              <a:off x="179013" y="172185"/>
              <a:ext cx="4824183" cy="536575"/>
            </a:xfrm>
            <a:prstGeom prst="rect">
              <a:avLst/>
            </a:prstGeom>
          </p:spPr>
          <p:txBody>
            <a:bodyPr anchor="t" rtlCol="false" tIns="0" lIns="0" bIns="0" rIns="0">
              <a:spAutoFit/>
            </a:bodyPr>
            <a:lstStyle/>
            <a:p>
              <a:pPr algn="l" marL="0" indent="0" lvl="0">
                <a:lnSpc>
                  <a:spcPts val="3005"/>
                </a:lnSpc>
                <a:spcBef>
                  <a:spcPct val="0"/>
                </a:spcBef>
              </a:pPr>
              <a:r>
                <a:rPr lang="en-US" b="true" sz="2504" strike="noStrike" u="none">
                  <a:solidFill>
                    <a:srgbClr val="306D33"/>
                  </a:solidFill>
                  <a:latin typeface="Migra Ultra-Bold"/>
                  <a:ea typeface="Migra Ultra-Bold"/>
                  <a:cs typeface="Migra Ultra-Bold"/>
                  <a:sym typeface="Migra Ultra-Bold"/>
                </a:rPr>
                <a:t>Customer Segments</a:t>
              </a:r>
            </a:p>
          </p:txBody>
        </p:sp>
      </p:grpSp>
      <p:grpSp>
        <p:nvGrpSpPr>
          <p:cNvPr name="Group 31" id="31"/>
          <p:cNvGrpSpPr/>
          <p:nvPr/>
        </p:nvGrpSpPr>
        <p:grpSpPr>
          <a:xfrm rot="0">
            <a:off x="10006818" y="4952655"/>
            <a:ext cx="4510588" cy="2237751"/>
            <a:chOff x="0" y="0"/>
            <a:chExt cx="6014117" cy="2983667"/>
          </a:xfrm>
        </p:grpSpPr>
        <p:grpSp>
          <p:nvGrpSpPr>
            <p:cNvPr name="Group 32" id="32"/>
            <p:cNvGrpSpPr/>
            <p:nvPr/>
          </p:nvGrpSpPr>
          <p:grpSpPr>
            <a:xfrm rot="0">
              <a:off x="0" y="0"/>
              <a:ext cx="6014117" cy="2983667"/>
              <a:chOff x="0" y="0"/>
              <a:chExt cx="1077215" cy="534418"/>
            </a:xfrm>
          </p:grpSpPr>
          <p:sp>
            <p:nvSpPr>
              <p:cNvPr name="Freeform 33" id="33"/>
              <p:cNvSpPr/>
              <p:nvPr/>
            </p:nvSpPr>
            <p:spPr>
              <a:xfrm flipH="false" flipV="false" rot="0">
                <a:off x="0" y="0"/>
                <a:ext cx="1077215" cy="534418"/>
              </a:xfrm>
              <a:custGeom>
                <a:avLst/>
                <a:gdLst/>
                <a:ahLst/>
                <a:cxnLst/>
                <a:rect r="r" b="b" t="t" l="l"/>
                <a:pathLst>
                  <a:path h="534418" w="1077215">
                    <a:moveTo>
                      <a:pt x="27462" y="0"/>
                    </a:moveTo>
                    <a:lnTo>
                      <a:pt x="1049753" y="0"/>
                    </a:lnTo>
                    <a:cubicBezTo>
                      <a:pt x="1064919" y="0"/>
                      <a:pt x="1077215" y="12295"/>
                      <a:pt x="1077215" y="27462"/>
                    </a:cubicBezTo>
                    <a:lnTo>
                      <a:pt x="1077215" y="506955"/>
                    </a:lnTo>
                    <a:cubicBezTo>
                      <a:pt x="1077215" y="522122"/>
                      <a:pt x="1064919" y="534418"/>
                      <a:pt x="1049753" y="534418"/>
                    </a:cubicBezTo>
                    <a:lnTo>
                      <a:pt x="27462" y="534418"/>
                    </a:lnTo>
                    <a:cubicBezTo>
                      <a:pt x="12295" y="534418"/>
                      <a:pt x="0" y="522122"/>
                      <a:pt x="0" y="506955"/>
                    </a:cubicBezTo>
                    <a:lnTo>
                      <a:pt x="0" y="27462"/>
                    </a:lnTo>
                    <a:cubicBezTo>
                      <a:pt x="0" y="12295"/>
                      <a:pt x="12295" y="0"/>
                      <a:pt x="27462" y="0"/>
                    </a:cubicBezTo>
                    <a:close/>
                  </a:path>
                </a:pathLst>
              </a:custGeom>
              <a:solidFill>
                <a:srgbClr val="E0D1BE"/>
              </a:solidFill>
              <a:ln cap="sq">
                <a:noFill/>
                <a:prstDash val="solid"/>
                <a:miter/>
              </a:ln>
            </p:spPr>
          </p:sp>
          <p:sp>
            <p:nvSpPr>
              <p:cNvPr name="TextBox 34" id="34"/>
              <p:cNvSpPr txBox="true"/>
              <p:nvPr/>
            </p:nvSpPr>
            <p:spPr>
              <a:xfrm>
                <a:off x="0" y="9525"/>
                <a:ext cx="1077215" cy="524893"/>
              </a:xfrm>
              <a:prstGeom prst="rect">
                <a:avLst/>
              </a:prstGeom>
            </p:spPr>
            <p:txBody>
              <a:bodyPr anchor="ctr" rtlCol="false" tIns="50800" lIns="50800" bIns="50800" rIns="50800"/>
              <a:lstStyle/>
              <a:p>
                <a:pPr algn="ctr">
                  <a:lnSpc>
                    <a:spcPts val="1919"/>
                  </a:lnSpc>
                </a:pPr>
              </a:p>
              <a:p>
                <a:pPr algn="l" marL="453387" indent="-226693" lvl="1">
                  <a:lnSpc>
                    <a:spcPts val="2519"/>
                  </a:lnSpc>
                  <a:buFont typeface="Arial"/>
                  <a:buChar char="•"/>
                </a:pPr>
                <a:r>
                  <a:rPr lang="en-US" b="true" sz="2099">
                    <a:solidFill>
                      <a:srgbClr val="000000"/>
                    </a:solidFill>
                    <a:latin typeface="Migra Ultra-Bold"/>
                    <a:ea typeface="Migra Ultra-Bold"/>
                    <a:cs typeface="Migra Ultra-Bold"/>
                    <a:sym typeface="Migra Ultra-Bold"/>
                  </a:rPr>
                  <a:t>social media </a:t>
                </a:r>
              </a:p>
              <a:p>
                <a:pPr algn="l" marL="453387" indent="-226693" lvl="1">
                  <a:lnSpc>
                    <a:spcPts val="2519"/>
                  </a:lnSpc>
                  <a:buFont typeface="Arial"/>
                  <a:buChar char="•"/>
                </a:pPr>
                <a:r>
                  <a:rPr lang="en-US" b="true" sz="2099">
                    <a:solidFill>
                      <a:srgbClr val="000000"/>
                    </a:solidFill>
                    <a:latin typeface="Migra Ultra-Bold"/>
                    <a:ea typeface="Migra Ultra-Bold"/>
                    <a:cs typeface="Migra Ultra-Bold"/>
                    <a:sym typeface="Migra Ultra-Bold"/>
                  </a:rPr>
                  <a:t> websites &amp; app </a:t>
                </a:r>
              </a:p>
              <a:p>
                <a:pPr algn="l" marL="453387" indent="-226693" lvl="1">
                  <a:lnSpc>
                    <a:spcPts val="2519"/>
                  </a:lnSpc>
                  <a:buFont typeface="Arial"/>
                  <a:buChar char="•"/>
                </a:pPr>
                <a:r>
                  <a:rPr lang="en-US" b="true" sz="2099">
                    <a:solidFill>
                      <a:srgbClr val="000000"/>
                    </a:solidFill>
                    <a:latin typeface="Migra Ultra-Bold"/>
                    <a:ea typeface="Migra Ultra-Bold"/>
                    <a:cs typeface="Migra Ultra-Bold"/>
                    <a:sym typeface="Migra Ultra-Bold"/>
                  </a:rPr>
                  <a:t>booths</a:t>
                </a:r>
              </a:p>
              <a:p>
                <a:pPr algn="l" marL="453387" indent="-226693" lvl="1">
                  <a:lnSpc>
                    <a:spcPts val="2519"/>
                  </a:lnSpc>
                  <a:buFont typeface="Arial"/>
                  <a:buChar char="•"/>
                </a:pPr>
                <a:r>
                  <a:rPr lang="en-US" b="true" sz="2099">
                    <a:solidFill>
                      <a:srgbClr val="000000"/>
                    </a:solidFill>
                    <a:latin typeface="Migra Ultra-Bold"/>
                    <a:ea typeface="Migra Ultra-Bold"/>
                    <a:cs typeface="Migra Ultra-Bold"/>
                    <a:sym typeface="Migra Ultra-Bold"/>
                  </a:rPr>
                  <a:t>flyers awareness</a:t>
                </a:r>
                <a:r>
                  <a:rPr lang="en-US" b="true" sz="2099">
                    <a:solidFill>
                      <a:srgbClr val="000000"/>
                    </a:solidFill>
                    <a:latin typeface="Migra Ultra-Bold"/>
                    <a:ea typeface="Migra Ultra-Bold"/>
                    <a:cs typeface="Migra Ultra-Bold"/>
                    <a:sym typeface="Migra Ultra-Bold"/>
                  </a:rPr>
                  <a:t> </a:t>
                </a:r>
              </a:p>
            </p:txBody>
          </p:sp>
        </p:grpSp>
        <p:sp>
          <p:nvSpPr>
            <p:cNvPr name="TextBox 35" id="35"/>
            <p:cNvSpPr txBox="true"/>
            <p:nvPr/>
          </p:nvSpPr>
          <p:spPr>
            <a:xfrm rot="0">
              <a:off x="1926806" y="106092"/>
              <a:ext cx="2889480" cy="552321"/>
            </a:xfrm>
            <a:prstGeom prst="rect">
              <a:avLst/>
            </a:prstGeom>
          </p:spPr>
          <p:txBody>
            <a:bodyPr anchor="t" rtlCol="false" tIns="0" lIns="0" bIns="0" rIns="0">
              <a:spAutoFit/>
            </a:bodyPr>
            <a:lstStyle/>
            <a:p>
              <a:pPr algn="l" marL="0" indent="0" lvl="0">
                <a:lnSpc>
                  <a:spcPts val="3132"/>
                </a:lnSpc>
                <a:spcBef>
                  <a:spcPct val="0"/>
                </a:spcBef>
              </a:pPr>
              <a:r>
                <a:rPr lang="en-US" b="true" sz="2610">
                  <a:solidFill>
                    <a:srgbClr val="306D33"/>
                  </a:solidFill>
                  <a:latin typeface="Migra Ultra-Bold"/>
                  <a:ea typeface="Migra Ultra-Bold"/>
                  <a:cs typeface="Migra Ultra-Bold"/>
                  <a:sym typeface="Migra Ultra-Bold"/>
                </a:rPr>
                <a:t>Channels</a:t>
              </a:r>
            </a:p>
          </p:txBody>
        </p:sp>
      </p:grpSp>
      <p:grpSp>
        <p:nvGrpSpPr>
          <p:cNvPr name="Group 36" id="36"/>
          <p:cNvGrpSpPr/>
          <p:nvPr/>
        </p:nvGrpSpPr>
        <p:grpSpPr>
          <a:xfrm rot="0">
            <a:off x="259611" y="7355751"/>
            <a:ext cx="5633813" cy="2070976"/>
            <a:chOff x="0" y="0"/>
            <a:chExt cx="7511750" cy="2761301"/>
          </a:xfrm>
        </p:grpSpPr>
        <p:grpSp>
          <p:nvGrpSpPr>
            <p:cNvPr name="Group 37" id="37"/>
            <p:cNvGrpSpPr/>
            <p:nvPr/>
          </p:nvGrpSpPr>
          <p:grpSpPr>
            <a:xfrm rot="0">
              <a:off x="0" y="0"/>
              <a:ext cx="7511750" cy="2761301"/>
              <a:chOff x="0" y="0"/>
              <a:chExt cx="1397246" cy="513624"/>
            </a:xfrm>
          </p:grpSpPr>
          <p:sp>
            <p:nvSpPr>
              <p:cNvPr name="Freeform 38" id="38"/>
              <p:cNvSpPr/>
              <p:nvPr/>
            </p:nvSpPr>
            <p:spPr>
              <a:xfrm flipH="false" flipV="false" rot="0">
                <a:off x="0" y="0"/>
                <a:ext cx="1397246" cy="513624"/>
              </a:xfrm>
              <a:custGeom>
                <a:avLst/>
                <a:gdLst/>
                <a:ahLst/>
                <a:cxnLst/>
                <a:rect r="r" b="b" t="t" l="l"/>
                <a:pathLst>
                  <a:path h="513624" w="1397246">
                    <a:moveTo>
                      <a:pt x="21987" y="0"/>
                    </a:moveTo>
                    <a:lnTo>
                      <a:pt x="1375259" y="0"/>
                    </a:lnTo>
                    <a:cubicBezTo>
                      <a:pt x="1381091" y="0"/>
                      <a:pt x="1386683" y="2316"/>
                      <a:pt x="1390807" y="6440"/>
                    </a:cubicBezTo>
                    <a:cubicBezTo>
                      <a:pt x="1394930" y="10563"/>
                      <a:pt x="1397246" y="16156"/>
                      <a:pt x="1397246" y="21987"/>
                    </a:cubicBezTo>
                    <a:lnTo>
                      <a:pt x="1397246" y="491637"/>
                    </a:lnTo>
                    <a:cubicBezTo>
                      <a:pt x="1397246" y="503780"/>
                      <a:pt x="1387403" y="513624"/>
                      <a:pt x="1375259" y="513624"/>
                    </a:cubicBezTo>
                    <a:lnTo>
                      <a:pt x="21987" y="513624"/>
                    </a:lnTo>
                    <a:cubicBezTo>
                      <a:pt x="16156" y="513624"/>
                      <a:pt x="10563" y="511308"/>
                      <a:pt x="6440" y="507184"/>
                    </a:cubicBezTo>
                    <a:cubicBezTo>
                      <a:pt x="2316" y="503061"/>
                      <a:pt x="0" y="497469"/>
                      <a:pt x="0" y="491637"/>
                    </a:cubicBezTo>
                    <a:lnTo>
                      <a:pt x="0" y="21987"/>
                    </a:lnTo>
                    <a:cubicBezTo>
                      <a:pt x="0" y="16156"/>
                      <a:pt x="2316" y="10563"/>
                      <a:pt x="6440" y="6440"/>
                    </a:cubicBezTo>
                    <a:cubicBezTo>
                      <a:pt x="10563" y="2316"/>
                      <a:pt x="16156" y="0"/>
                      <a:pt x="21987" y="0"/>
                    </a:cubicBezTo>
                    <a:close/>
                  </a:path>
                </a:pathLst>
              </a:custGeom>
              <a:solidFill>
                <a:srgbClr val="E0D1BE"/>
              </a:solidFill>
              <a:ln cap="sq">
                <a:noFill/>
                <a:prstDash val="solid"/>
                <a:miter/>
              </a:ln>
            </p:spPr>
          </p:sp>
          <p:sp>
            <p:nvSpPr>
              <p:cNvPr name="TextBox 39" id="39"/>
              <p:cNvSpPr txBox="true"/>
              <p:nvPr/>
            </p:nvSpPr>
            <p:spPr>
              <a:xfrm>
                <a:off x="0" y="-28575"/>
                <a:ext cx="1397246" cy="542199"/>
              </a:xfrm>
              <a:prstGeom prst="rect">
                <a:avLst/>
              </a:prstGeom>
            </p:spPr>
            <p:txBody>
              <a:bodyPr anchor="ctr" rtlCol="false" tIns="50800" lIns="50800" bIns="50800" rIns="50800"/>
              <a:lstStyle/>
              <a:p>
                <a:pPr algn="just" marL="496566" indent="-248283" lvl="1">
                  <a:lnSpc>
                    <a:spcPts val="2759"/>
                  </a:lnSpc>
                  <a:buFont typeface="Arial"/>
                  <a:buChar char="•"/>
                </a:pPr>
                <a:r>
                  <a:rPr lang="en-US" b="true" sz="2299">
                    <a:solidFill>
                      <a:srgbClr val="000000"/>
                    </a:solidFill>
                    <a:latin typeface="Migra Ultra-Bold"/>
                    <a:ea typeface="Migra Ultra-Bold"/>
                    <a:cs typeface="Migra Ultra-Bold"/>
                    <a:sym typeface="Migra Ultra-Bold"/>
                  </a:rPr>
                  <a:t>Doctors &amp; Team</a:t>
                </a:r>
              </a:p>
              <a:p>
                <a:pPr algn="l" marL="496566" indent="-248283" lvl="1">
                  <a:lnSpc>
                    <a:spcPts val="2759"/>
                  </a:lnSpc>
                  <a:buFont typeface="Arial"/>
                  <a:buChar char="•"/>
                </a:pPr>
                <a:r>
                  <a:rPr lang="en-US" b="true" sz="2299">
                    <a:solidFill>
                      <a:srgbClr val="000000"/>
                    </a:solidFill>
                    <a:latin typeface="Migra Ultra-Bold"/>
                    <a:ea typeface="Migra Ultra-Bold"/>
                    <a:cs typeface="Migra Ultra-Bold"/>
                    <a:sym typeface="Migra Ultra-Bold"/>
                  </a:rPr>
                  <a:t>Marketing &amp; Operations</a:t>
                </a:r>
              </a:p>
              <a:p>
                <a:pPr algn="l" marL="496566" indent="-248283" lvl="1">
                  <a:lnSpc>
                    <a:spcPts val="2759"/>
                  </a:lnSpc>
                  <a:buFont typeface="Arial"/>
                  <a:buChar char="•"/>
                </a:pPr>
                <a:r>
                  <a:rPr lang="en-US" b="true" sz="2299">
                    <a:solidFill>
                      <a:srgbClr val="000000"/>
                    </a:solidFill>
                    <a:latin typeface="Migra Ultra-Bold"/>
                    <a:ea typeface="Migra Ultra-Bold"/>
                    <a:cs typeface="Migra Ultra-Bold"/>
                    <a:sym typeface="Migra Ultra-Bold"/>
                  </a:rPr>
                  <a:t>Location &amp; Online Purchase </a:t>
                </a:r>
              </a:p>
            </p:txBody>
          </p:sp>
        </p:grpSp>
        <p:sp>
          <p:nvSpPr>
            <p:cNvPr name="TextBox 40" id="40"/>
            <p:cNvSpPr txBox="true"/>
            <p:nvPr/>
          </p:nvSpPr>
          <p:spPr>
            <a:xfrm rot="0">
              <a:off x="368972" y="140417"/>
              <a:ext cx="4731446" cy="523875"/>
            </a:xfrm>
            <a:prstGeom prst="rect">
              <a:avLst/>
            </a:prstGeom>
          </p:spPr>
          <p:txBody>
            <a:bodyPr anchor="t" rtlCol="false" tIns="0" lIns="0" bIns="0" rIns="0">
              <a:spAutoFit/>
            </a:bodyPr>
            <a:lstStyle/>
            <a:p>
              <a:pPr algn="l" marL="0" indent="0" lvl="0">
                <a:lnSpc>
                  <a:spcPts val="2927"/>
                </a:lnSpc>
              </a:pPr>
              <a:r>
                <a:rPr lang="en-US" b="true" sz="2439">
                  <a:solidFill>
                    <a:srgbClr val="306D33"/>
                  </a:solidFill>
                  <a:latin typeface="Migra Ultra-Bold"/>
                  <a:ea typeface="Migra Ultra-Bold"/>
                  <a:cs typeface="Migra Ultra-Bold"/>
                  <a:sym typeface="Migra Ultra-Bold"/>
                </a:rPr>
                <a:t>Cost Structure</a:t>
              </a:r>
            </a:p>
          </p:txBody>
        </p:sp>
      </p:grpSp>
      <p:grpSp>
        <p:nvGrpSpPr>
          <p:cNvPr name="Group 41" id="41"/>
          <p:cNvGrpSpPr/>
          <p:nvPr/>
        </p:nvGrpSpPr>
        <p:grpSpPr>
          <a:xfrm rot="0">
            <a:off x="10791185" y="7331370"/>
            <a:ext cx="7308577" cy="2095357"/>
            <a:chOff x="0" y="0"/>
            <a:chExt cx="9744769" cy="2793809"/>
          </a:xfrm>
        </p:grpSpPr>
        <p:grpSp>
          <p:nvGrpSpPr>
            <p:cNvPr name="Group 42" id="42"/>
            <p:cNvGrpSpPr/>
            <p:nvPr/>
          </p:nvGrpSpPr>
          <p:grpSpPr>
            <a:xfrm rot="0">
              <a:off x="0" y="0"/>
              <a:ext cx="9744769" cy="2793809"/>
              <a:chOff x="0" y="0"/>
              <a:chExt cx="1812606" cy="519671"/>
            </a:xfrm>
          </p:grpSpPr>
          <p:sp>
            <p:nvSpPr>
              <p:cNvPr name="Freeform 43" id="43"/>
              <p:cNvSpPr/>
              <p:nvPr/>
            </p:nvSpPr>
            <p:spPr>
              <a:xfrm flipH="false" flipV="false" rot="0">
                <a:off x="0" y="0"/>
                <a:ext cx="1812606" cy="519671"/>
              </a:xfrm>
              <a:custGeom>
                <a:avLst/>
                <a:gdLst/>
                <a:ahLst/>
                <a:cxnLst/>
                <a:rect r="r" b="b" t="t" l="l"/>
                <a:pathLst>
                  <a:path h="519671" w="1812606">
                    <a:moveTo>
                      <a:pt x="16949" y="0"/>
                    </a:moveTo>
                    <a:lnTo>
                      <a:pt x="1795657" y="0"/>
                    </a:lnTo>
                    <a:cubicBezTo>
                      <a:pt x="1800152" y="0"/>
                      <a:pt x="1804463" y="1786"/>
                      <a:pt x="1807642" y="4964"/>
                    </a:cubicBezTo>
                    <a:cubicBezTo>
                      <a:pt x="1810820" y="8143"/>
                      <a:pt x="1812606" y="12454"/>
                      <a:pt x="1812606" y="16949"/>
                    </a:cubicBezTo>
                    <a:lnTo>
                      <a:pt x="1812606" y="502722"/>
                    </a:lnTo>
                    <a:cubicBezTo>
                      <a:pt x="1812606" y="507218"/>
                      <a:pt x="1810820" y="511529"/>
                      <a:pt x="1807642" y="514707"/>
                    </a:cubicBezTo>
                    <a:cubicBezTo>
                      <a:pt x="1804463" y="517885"/>
                      <a:pt x="1800152" y="519671"/>
                      <a:pt x="1795657" y="519671"/>
                    </a:cubicBezTo>
                    <a:lnTo>
                      <a:pt x="16949" y="519671"/>
                    </a:lnTo>
                    <a:cubicBezTo>
                      <a:pt x="12454" y="519671"/>
                      <a:pt x="8143" y="517885"/>
                      <a:pt x="4964" y="514707"/>
                    </a:cubicBezTo>
                    <a:cubicBezTo>
                      <a:pt x="1786" y="511529"/>
                      <a:pt x="0" y="507218"/>
                      <a:pt x="0" y="502722"/>
                    </a:cubicBezTo>
                    <a:lnTo>
                      <a:pt x="0" y="16949"/>
                    </a:lnTo>
                    <a:cubicBezTo>
                      <a:pt x="0" y="12454"/>
                      <a:pt x="1786" y="8143"/>
                      <a:pt x="4964" y="4964"/>
                    </a:cubicBezTo>
                    <a:cubicBezTo>
                      <a:pt x="8143" y="1786"/>
                      <a:pt x="12454" y="0"/>
                      <a:pt x="16949" y="0"/>
                    </a:cubicBezTo>
                    <a:close/>
                  </a:path>
                </a:pathLst>
              </a:custGeom>
              <a:solidFill>
                <a:srgbClr val="E0D1BE"/>
              </a:solidFill>
              <a:ln cap="sq">
                <a:noFill/>
                <a:prstDash val="solid"/>
                <a:miter/>
              </a:ln>
            </p:spPr>
          </p:sp>
          <p:sp>
            <p:nvSpPr>
              <p:cNvPr name="TextBox 44" id="44"/>
              <p:cNvSpPr txBox="true"/>
              <p:nvPr/>
            </p:nvSpPr>
            <p:spPr>
              <a:xfrm>
                <a:off x="0" y="-28575"/>
                <a:ext cx="1812606" cy="548246"/>
              </a:xfrm>
              <a:prstGeom prst="rect">
                <a:avLst/>
              </a:prstGeom>
            </p:spPr>
            <p:txBody>
              <a:bodyPr anchor="ctr" rtlCol="false" tIns="50800" lIns="50800" bIns="50800" rIns="50800"/>
              <a:lstStyle/>
              <a:p>
                <a:pPr algn="l">
                  <a:lnSpc>
                    <a:spcPts val="2400"/>
                  </a:lnSpc>
                </a:pPr>
              </a:p>
              <a:p>
                <a:pPr algn="l" marL="431801" indent="-215900" lvl="1">
                  <a:lnSpc>
                    <a:spcPts val="2400"/>
                  </a:lnSpc>
                  <a:buFont typeface="Arial"/>
                  <a:buChar char="•"/>
                </a:pPr>
                <a:r>
                  <a:rPr lang="en-US" b="true" sz="2000">
                    <a:solidFill>
                      <a:srgbClr val="000000"/>
                    </a:solidFill>
                    <a:latin typeface="Migra Ultra-Bold"/>
                    <a:ea typeface="Migra Ultra-Bold"/>
                    <a:cs typeface="Migra Ultra-Bold"/>
                    <a:sym typeface="Migra Ultra-Bold"/>
                  </a:rPr>
                  <a:t>app  download And Ads</a:t>
                </a:r>
              </a:p>
              <a:p>
                <a:pPr algn="l" marL="431801" indent="-215900" lvl="1">
                  <a:lnSpc>
                    <a:spcPts val="2400"/>
                  </a:lnSpc>
                  <a:buFont typeface="Arial"/>
                  <a:buChar char="•"/>
                </a:pPr>
                <a:r>
                  <a:rPr lang="en-US" b="true" sz="2000">
                    <a:solidFill>
                      <a:srgbClr val="000000"/>
                    </a:solidFill>
                    <a:latin typeface="Migra Ultra-Bold"/>
                    <a:ea typeface="Migra Ultra-Bold"/>
                    <a:cs typeface="Migra Ultra-Bold"/>
                    <a:sym typeface="Migra Ultra-Bold"/>
                  </a:rPr>
                  <a:t>memberships And Subscriptions</a:t>
                </a:r>
              </a:p>
              <a:p>
                <a:pPr algn="l" marL="431801" indent="-215900" lvl="1">
                  <a:lnSpc>
                    <a:spcPts val="2400"/>
                  </a:lnSpc>
                  <a:buFont typeface="Arial"/>
                  <a:buChar char="•"/>
                </a:pPr>
                <a:r>
                  <a:rPr lang="en-US" b="true" sz="2000">
                    <a:solidFill>
                      <a:srgbClr val="000000"/>
                    </a:solidFill>
                    <a:latin typeface="Migra Ultra-Bold"/>
                    <a:ea typeface="Migra Ultra-Bold"/>
                    <a:cs typeface="Migra Ultra-Bold"/>
                    <a:sym typeface="Migra Ultra-Bold"/>
                  </a:rPr>
                  <a:t>Sponsorships</a:t>
                </a:r>
              </a:p>
              <a:p>
                <a:pPr algn="l" marL="431801" indent="-215900" lvl="1">
                  <a:lnSpc>
                    <a:spcPts val="2400"/>
                  </a:lnSpc>
                  <a:buFont typeface="Arial"/>
                  <a:buChar char="•"/>
                </a:pPr>
                <a:r>
                  <a:rPr lang="en-US" b="true" sz="2000">
                    <a:solidFill>
                      <a:srgbClr val="000000"/>
                    </a:solidFill>
                    <a:latin typeface="Migra Ultra-Bold"/>
                    <a:ea typeface="Migra Ultra-Bold"/>
                    <a:cs typeface="Migra Ultra-Bold"/>
                    <a:sym typeface="Migra Ultra-Bold"/>
                  </a:rPr>
                  <a:t>Collaboration with Corporate  and startup </a:t>
                </a:r>
              </a:p>
            </p:txBody>
          </p:sp>
        </p:grpSp>
        <p:sp>
          <p:nvSpPr>
            <p:cNvPr name="TextBox 45" id="45"/>
            <p:cNvSpPr txBox="true"/>
            <p:nvPr/>
          </p:nvSpPr>
          <p:spPr>
            <a:xfrm rot="0">
              <a:off x="292305" y="172925"/>
              <a:ext cx="5159448" cy="523875"/>
            </a:xfrm>
            <a:prstGeom prst="rect">
              <a:avLst/>
            </a:prstGeom>
          </p:spPr>
          <p:txBody>
            <a:bodyPr anchor="t" rtlCol="false" tIns="0" lIns="0" bIns="0" rIns="0">
              <a:spAutoFit/>
            </a:bodyPr>
            <a:lstStyle/>
            <a:p>
              <a:pPr algn="l" marL="0" indent="0" lvl="0">
                <a:lnSpc>
                  <a:spcPts val="2927"/>
                </a:lnSpc>
              </a:pPr>
              <a:r>
                <a:rPr lang="en-US" b="true" sz="2439">
                  <a:solidFill>
                    <a:srgbClr val="306D33"/>
                  </a:solidFill>
                  <a:latin typeface="Migra Ultra-Bold"/>
                  <a:ea typeface="Migra Ultra-Bold"/>
                  <a:cs typeface="Migra Ultra-Bold"/>
                  <a:sym typeface="Migra Ultra-Bold"/>
                </a:rPr>
                <a:t>Revenue Stream</a:t>
              </a:r>
            </a:p>
          </p:txBody>
        </p:sp>
      </p:grpSp>
      <p:sp>
        <p:nvSpPr>
          <p:cNvPr name="TextBox 46" id="46"/>
          <p:cNvSpPr txBox="true"/>
          <p:nvPr/>
        </p:nvSpPr>
        <p:spPr>
          <a:xfrm rot="0">
            <a:off x="3884480" y="759437"/>
            <a:ext cx="11002962" cy="901870"/>
          </a:xfrm>
          <a:prstGeom prst="rect">
            <a:avLst/>
          </a:prstGeom>
        </p:spPr>
        <p:txBody>
          <a:bodyPr anchor="t" rtlCol="false" tIns="0" lIns="0" bIns="0" rIns="0">
            <a:spAutoFit/>
          </a:bodyPr>
          <a:lstStyle/>
          <a:p>
            <a:pPr algn="ctr">
              <a:lnSpc>
                <a:spcPts val="6362"/>
              </a:lnSpc>
            </a:pPr>
            <a:r>
              <a:rPr lang="en-US" b="true" sz="6362">
                <a:solidFill>
                  <a:srgbClr val="306D33"/>
                </a:solidFill>
                <a:latin typeface="Migra Ultra-Bold"/>
                <a:ea typeface="Migra Ultra-Bold"/>
                <a:cs typeface="Migra Ultra-Bold"/>
                <a:sym typeface="Migra Ultra-Bold"/>
              </a:rPr>
              <a:t>OUR BUSINESS MODEL </a:t>
            </a:r>
          </a:p>
        </p:txBody>
      </p:sp>
      <p:sp>
        <p:nvSpPr>
          <p:cNvPr name="Freeform 47" id="47"/>
          <p:cNvSpPr/>
          <p:nvPr/>
        </p:nvSpPr>
        <p:spPr>
          <a:xfrm flipH="false" flipV="false" rot="0">
            <a:off x="16427408" y="141072"/>
            <a:ext cx="1663784" cy="1447235"/>
          </a:xfrm>
          <a:custGeom>
            <a:avLst/>
            <a:gdLst/>
            <a:ahLst/>
            <a:cxnLst/>
            <a:rect r="r" b="b" t="t" l="l"/>
            <a:pathLst>
              <a:path h="1447235" w="1663784">
                <a:moveTo>
                  <a:pt x="0" y="0"/>
                </a:moveTo>
                <a:lnTo>
                  <a:pt x="1663784" y="0"/>
                </a:lnTo>
                <a:lnTo>
                  <a:pt x="1663784" y="1447234"/>
                </a:lnTo>
                <a:lnTo>
                  <a:pt x="0" y="1447234"/>
                </a:lnTo>
                <a:lnTo>
                  <a:pt x="0" y="0"/>
                </a:lnTo>
                <a:close/>
              </a:path>
            </a:pathLst>
          </a:custGeom>
          <a:blipFill>
            <a:blip r:embed="rId3"/>
            <a:stretch>
              <a:fillRect l="0" t="-4176" r="0" b="-10786"/>
            </a:stretch>
          </a:blipFill>
        </p:spPr>
      </p:sp>
      <p:grpSp>
        <p:nvGrpSpPr>
          <p:cNvPr name="Group 48" id="48"/>
          <p:cNvGrpSpPr/>
          <p:nvPr/>
        </p:nvGrpSpPr>
        <p:grpSpPr>
          <a:xfrm rot="0">
            <a:off x="6026852" y="7346397"/>
            <a:ext cx="4646005" cy="2070976"/>
            <a:chOff x="0" y="0"/>
            <a:chExt cx="6194673" cy="2761301"/>
          </a:xfrm>
        </p:grpSpPr>
        <p:grpSp>
          <p:nvGrpSpPr>
            <p:cNvPr name="Group 49" id="49"/>
            <p:cNvGrpSpPr/>
            <p:nvPr/>
          </p:nvGrpSpPr>
          <p:grpSpPr>
            <a:xfrm rot="0">
              <a:off x="0" y="0"/>
              <a:ext cx="6194673" cy="2761301"/>
              <a:chOff x="0" y="0"/>
              <a:chExt cx="1152259" cy="513624"/>
            </a:xfrm>
          </p:grpSpPr>
          <p:sp>
            <p:nvSpPr>
              <p:cNvPr name="Freeform 50" id="50"/>
              <p:cNvSpPr/>
              <p:nvPr/>
            </p:nvSpPr>
            <p:spPr>
              <a:xfrm flipH="false" flipV="false" rot="0">
                <a:off x="0" y="0"/>
                <a:ext cx="1152259" cy="513624"/>
              </a:xfrm>
              <a:custGeom>
                <a:avLst/>
                <a:gdLst/>
                <a:ahLst/>
                <a:cxnLst/>
                <a:rect r="r" b="b" t="t" l="l"/>
                <a:pathLst>
                  <a:path h="513624" w="1152259">
                    <a:moveTo>
                      <a:pt x="26662" y="0"/>
                    </a:moveTo>
                    <a:lnTo>
                      <a:pt x="1125598" y="0"/>
                    </a:lnTo>
                    <a:cubicBezTo>
                      <a:pt x="1140323" y="0"/>
                      <a:pt x="1152259" y="11937"/>
                      <a:pt x="1152259" y="26662"/>
                    </a:cubicBezTo>
                    <a:lnTo>
                      <a:pt x="1152259" y="486963"/>
                    </a:lnTo>
                    <a:cubicBezTo>
                      <a:pt x="1152259" y="501687"/>
                      <a:pt x="1140323" y="513624"/>
                      <a:pt x="1125598" y="513624"/>
                    </a:cubicBezTo>
                    <a:lnTo>
                      <a:pt x="26662" y="513624"/>
                    </a:lnTo>
                    <a:cubicBezTo>
                      <a:pt x="11937" y="513624"/>
                      <a:pt x="0" y="501687"/>
                      <a:pt x="0" y="486963"/>
                    </a:cubicBezTo>
                    <a:lnTo>
                      <a:pt x="0" y="26662"/>
                    </a:lnTo>
                    <a:cubicBezTo>
                      <a:pt x="0" y="11937"/>
                      <a:pt x="11937" y="0"/>
                      <a:pt x="26662" y="0"/>
                    </a:cubicBezTo>
                    <a:close/>
                  </a:path>
                </a:pathLst>
              </a:custGeom>
              <a:solidFill>
                <a:srgbClr val="E0D1BE"/>
              </a:solidFill>
              <a:ln cap="sq">
                <a:noFill/>
                <a:prstDash val="solid"/>
                <a:miter/>
              </a:ln>
            </p:spPr>
          </p:sp>
          <p:sp>
            <p:nvSpPr>
              <p:cNvPr name="TextBox 51" id="51"/>
              <p:cNvSpPr txBox="true"/>
              <p:nvPr/>
            </p:nvSpPr>
            <p:spPr>
              <a:xfrm>
                <a:off x="0" y="38100"/>
                <a:ext cx="1152259" cy="475524"/>
              </a:xfrm>
              <a:prstGeom prst="rect">
                <a:avLst/>
              </a:prstGeom>
            </p:spPr>
            <p:txBody>
              <a:bodyPr anchor="ctr" rtlCol="false" tIns="50800" lIns="50800" bIns="50800" rIns="50800"/>
              <a:lstStyle/>
              <a:p>
                <a:pPr algn="l">
                  <a:lnSpc>
                    <a:spcPts val="2443"/>
                  </a:lnSpc>
                </a:pPr>
              </a:p>
              <a:p>
                <a:pPr algn="l" marL="474976" indent="-237488" lvl="1">
                  <a:lnSpc>
                    <a:spcPts val="2067"/>
                  </a:lnSpc>
                  <a:buFont typeface="Arial"/>
                  <a:buChar char="•"/>
                </a:pPr>
                <a:r>
                  <a:rPr lang="en-US" b="true" sz="2199">
                    <a:solidFill>
                      <a:srgbClr val="000000"/>
                    </a:solidFill>
                    <a:latin typeface="Migra Ultra-Bold"/>
                    <a:ea typeface="Migra Ultra-Bold"/>
                    <a:cs typeface="Migra Ultra-Bold"/>
                    <a:sym typeface="Migra Ultra-Bold"/>
                  </a:rPr>
                  <a:t>O7 Therapy </a:t>
                </a:r>
              </a:p>
              <a:p>
                <a:pPr algn="l" marL="474976" indent="-237488" lvl="1">
                  <a:lnSpc>
                    <a:spcPts val="2067"/>
                  </a:lnSpc>
                  <a:buFont typeface="Arial"/>
                  <a:buChar char="•"/>
                </a:pPr>
                <a:r>
                  <a:rPr lang="en-US" b="true" sz="2199">
                    <a:solidFill>
                      <a:srgbClr val="000000"/>
                    </a:solidFill>
                    <a:latin typeface="Migra Ultra-Bold"/>
                    <a:ea typeface="Migra Ultra-Bold"/>
                    <a:cs typeface="Migra Ultra-Bold"/>
                    <a:sym typeface="Migra Ultra-Bold"/>
                  </a:rPr>
                  <a:t>Arab therapy</a:t>
                </a:r>
              </a:p>
              <a:p>
                <a:pPr algn="l" marL="474976" indent="-237488" lvl="1">
                  <a:lnSpc>
                    <a:spcPts val="2067"/>
                  </a:lnSpc>
                  <a:buFont typeface="Arial"/>
                  <a:buChar char="•"/>
                </a:pPr>
                <a:r>
                  <a:rPr lang="en-US" b="true" sz="2199">
                    <a:solidFill>
                      <a:srgbClr val="000000"/>
                    </a:solidFill>
                    <a:latin typeface="Migra Ultra-Bold"/>
                    <a:ea typeface="Migra Ultra-Bold"/>
                    <a:cs typeface="Migra Ultra-Bold"/>
                    <a:sym typeface="Migra Ultra-Bold"/>
                  </a:rPr>
                  <a:t>Shezlong</a:t>
                </a:r>
              </a:p>
              <a:p>
                <a:pPr algn="l" marL="474976" indent="-237488" lvl="1">
                  <a:lnSpc>
                    <a:spcPts val="2067"/>
                  </a:lnSpc>
                  <a:buFont typeface="Arial"/>
                  <a:buChar char="•"/>
                </a:pPr>
                <a:r>
                  <a:rPr lang="en-US" b="true" sz="2199">
                    <a:solidFill>
                      <a:srgbClr val="000000"/>
                    </a:solidFill>
                    <a:latin typeface="Migra Ultra-Bold"/>
                    <a:ea typeface="Migra Ultra-Bold"/>
                    <a:cs typeface="Migra Ultra-Bold"/>
                    <a:sym typeface="Migra Ultra-Bold"/>
                  </a:rPr>
                  <a:t>BetterHelp</a:t>
                </a:r>
              </a:p>
            </p:txBody>
          </p:sp>
        </p:grpSp>
        <p:sp>
          <p:nvSpPr>
            <p:cNvPr name="TextBox 52" id="52"/>
            <p:cNvSpPr txBox="true"/>
            <p:nvPr/>
          </p:nvSpPr>
          <p:spPr>
            <a:xfrm rot="0">
              <a:off x="147173" y="127489"/>
              <a:ext cx="5159448" cy="523875"/>
            </a:xfrm>
            <a:prstGeom prst="rect">
              <a:avLst/>
            </a:prstGeom>
          </p:spPr>
          <p:txBody>
            <a:bodyPr anchor="t" rtlCol="false" tIns="0" lIns="0" bIns="0" rIns="0">
              <a:spAutoFit/>
            </a:bodyPr>
            <a:lstStyle/>
            <a:p>
              <a:pPr algn="l" marL="0" indent="0" lvl="0">
                <a:lnSpc>
                  <a:spcPts val="2927"/>
                </a:lnSpc>
              </a:pPr>
              <a:r>
                <a:rPr lang="en-US" b="true" sz="2439">
                  <a:solidFill>
                    <a:srgbClr val="306D33"/>
                  </a:solidFill>
                  <a:latin typeface="Migra Ultra-Bold"/>
                  <a:ea typeface="Migra Ultra-Bold"/>
                  <a:cs typeface="Migra Ultra-Bold"/>
                  <a:sym typeface="Migra Ultra-Bold"/>
                </a:rPr>
                <a:t>Competitors </a:t>
              </a:r>
            </a:p>
          </p:txBody>
        </p:sp>
      </p:grpSp>
    </p:spTree>
  </p:cSld>
  <p:clrMapOvr>
    <a:masterClrMapping/>
  </p:clrMapOvr>
  <p:transition spd="slow">
    <p:push dir="l"/>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427408" y="141072"/>
            <a:ext cx="1663784" cy="1447235"/>
          </a:xfrm>
          <a:custGeom>
            <a:avLst/>
            <a:gdLst/>
            <a:ahLst/>
            <a:cxnLst/>
            <a:rect r="r" b="b" t="t" l="l"/>
            <a:pathLst>
              <a:path h="1447235" w="1663784">
                <a:moveTo>
                  <a:pt x="0" y="0"/>
                </a:moveTo>
                <a:lnTo>
                  <a:pt x="1663784" y="0"/>
                </a:lnTo>
                <a:lnTo>
                  <a:pt x="1663784" y="1447234"/>
                </a:lnTo>
                <a:lnTo>
                  <a:pt x="0" y="1447234"/>
                </a:lnTo>
                <a:lnTo>
                  <a:pt x="0" y="0"/>
                </a:lnTo>
                <a:close/>
              </a:path>
            </a:pathLst>
          </a:custGeom>
          <a:blipFill>
            <a:blip r:embed="rId2"/>
            <a:stretch>
              <a:fillRect l="0" t="-4176" r="0" b="-10786"/>
            </a:stretch>
          </a:blipFill>
        </p:spPr>
      </p:sp>
      <p:sp>
        <p:nvSpPr>
          <p:cNvPr name="TextBox 3" id="3"/>
          <p:cNvSpPr txBox="true"/>
          <p:nvPr/>
        </p:nvSpPr>
        <p:spPr>
          <a:xfrm rot="0">
            <a:off x="2526412" y="900411"/>
            <a:ext cx="14439743" cy="1185291"/>
          </a:xfrm>
          <a:prstGeom prst="rect">
            <a:avLst/>
          </a:prstGeom>
        </p:spPr>
        <p:txBody>
          <a:bodyPr anchor="t" rtlCol="false" tIns="0" lIns="0" bIns="0" rIns="0">
            <a:spAutoFit/>
          </a:bodyPr>
          <a:lstStyle/>
          <a:p>
            <a:pPr algn="ctr" marL="0" indent="0" lvl="0">
              <a:lnSpc>
                <a:spcPts val="9218"/>
              </a:lnSpc>
              <a:spcBef>
                <a:spcPct val="0"/>
              </a:spcBef>
            </a:pPr>
            <a:r>
              <a:rPr lang="en-US" b="true" sz="6584" strike="noStrike" u="none">
                <a:solidFill>
                  <a:srgbClr val="306D33"/>
                </a:solidFill>
                <a:latin typeface="Migra Ultra-Bold"/>
                <a:ea typeface="Migra Ultra-Bold"/>
                <a:cs typeface="Migra Ultra-Bold"/>
                <a:sym typeface="Migra Ultra-Bold"/>
              </a:rPr>
              <a:t>Swot Analysis </a:t>
            </a:r>
          </a:p>
        </p:txBody>
      </p:sp>
      <p:sp>
        <p:nvSpPr>
          <p:cNvPr name="TextBox 4" id="4"/>
          <p:cNvSpPr txBox="true"/>
          <p:nvPr/>
        </p:nvSpPr>
        <p:spPr>
          <a:xfrm rot="0">
            <a:off x="3354865" y="3277930"/>
            <a:ext cx="5141226" cy="2223015"/>
          </a:xfrm>
          <a:prstGeom prst="rect">
            <a:avLst/>
          </a:prstGeom>
        </p:spPr>
        <p:txBody>
          <a:bodyPr anchor="t" rtlCol="false" tIns="0" lIns="0" bIns="0" rIns="0">
            <a:spAutoFit/>
          </a:bodyPr>
          <a:lstStyle/>
          <a:p>
            <a:pPr algn="l" marL="627255" indent="-313628" lvl="1">
              <a:lnSpc>
                <a:spcPts val="3457"/>
              </a:lnSpc>
              <a:buFont typeface="Arial"/>
              <a:buChar char="•"/>
            </a:pPr>
            <a:r>
              <a:rPr lang="en-US" sz="2905">
                <a:solidFill>
                  <a:srgbClr val="000000"/>
                </a:solidFill>
                <a:latin typeface="Migra Extra-Light"/>
                <a:ea typeface="Migra Extra-Light"/>
                <a:cs typeface="Migra Extra-Light"/>
                <a:sym typeface="Migra Extra-Light"/>
              </a:rPr>
              <a:t>Diverse Services </a:t>
            </a:r>
          </a:p>
          <a:p>
            <a:pPr algn="l" marL="627255" indent="-313628" lvl="1">
              <a:lnSpc>
                <a:spcPts val="3457"/>
              </a:lnSpc>
              <a:buFont typeface="Arial"/>
              <a:buChar char="•"/>
            </a:pPr>
            <a:r>
              <a:rPr lang="en-US" sz="2905">
                <a:solidFill>
                  <a:srgbClr val="000000"/>
                </a:solidFill>
                <a:latin typeface="Migra Extra-Light"/>
                <a:ea typeface="Migra Extra-Light"/>
                <a:cs typeface="Migra Extra-Light"/>
                <a:sym typeface="Migra Extra-Light"/>
              </a:rPr>
              <a:t>Brand Name and Culture</a:t>
            </a:r>
          </a:p>
          <a:p>
            <a:pPr algn="l" marL="627255" indent="-313628" lvl="1">
              <a:lnSpc>
                <a:spcPts val="3457"/>
              </a:lnSpc>
              <a:buFont typeface="Arial"/>
              <a:buChar char="•"/>
            </a:pPr>
            <a:r>
              <a:rPr lang="en-US" sz="2905">
                <a:solidFill>
                  <a:srgbClr val="000000"/>
                </a:solidFill>
                <a:latin typeface="Migra Extra-Light"/>
                <a:ea typeface="Migra Extra-Light"/>
                <a:cs typeface="Migra Extra-Light"/>
                <a:sym typeface="Migra Extra-Light"/>
              </a:rPr>
              <a:t>Collaboration</a:t>
            </a:r>
          </a:p>
          <a:p>
            <a:pPr algn="l" marL="627255" indent="-313628" lvl="1">
              <a:lnSpc>
                <a:spcPts val="3457"/>
              </a:lnSpc>
              <a:buFont typeface="Arial"/>
              <a:buChar char="•"/>
            </a:pPr>
            <a:r>
              <a:rPr lang="en-US" sz="2905">
                <a:solidFill>
                  <a:srgbClr val="000000"/>
                </a:solidFill>
                <a:latin typeface="Migra Extra-Light"/>
                <a:ea typeface="Migra Extra-Light"/>
                <a:cs typeface="Migra Extra-Light"/>
                <a:sym typeface="Migra Extra-Light"/>
              </a:rPr>
              <a:t>Staff</a:t>
            </a:r>
          </a:p>
          <a:p>
            <a:pPr algn="l" marL="627255" indent="-313628" lvl="1">
              <a:lnSpc>
                <a:spcPts val="3457"/>
              </a:lnSpc>
              <a:buFont typeface="Arial"/>
              <a:buChar char="•"/>
            </a:pPr>
            <a:r>
              <a:rPr lang="en-US" sz="2905">
                <a:solidFill>
                  <a:srgbClr val="000000"/>
                </a:solidFill>
                <a:latin typeface="Migra Extra-Light"/>
                <a:ea typeface="Migra Extra-Light"/>
                <a:cs typeface="Migra Extra-Light"/>
                <a:sym typeface="Migra Extra-Light"/>
              </a:rPr>
              <a:t>Service Innovation</a:t>
            </a:r>
          </a:p>
        </p:txBody>
      </p:sp>
      <p:sp>
        <p:nvSpPr>
          <p:cNvPr name="TextBox 5" id="5"/>
          <p:cNvSpPr txBox="true"/>
          <p:nvPr/>
        </p:nvSpPr>
        <p:spPr>
          <a:xfrm rot="0">
            <a:off x="4041209" y="2693848"/>
            <a:ext cx="3262565" cy="522151"/>
          </a:xfrm>
          <a:prstGeom prst="rect">
            <a:avLst/>
          </a:prstGeom>
        </p:spPr>
        <p:txBody>
          <a:bodyPr anchor="t" rtlCol="false" tIns="0" lIns="0" bIns="0" rIns="0">
            <a:spAutoFit/>
          </a:bodyPr>
          <a:lstStyle/>
          <a:p>
            <a:pPr algn="ctr" marL="0" indent="0" lvl="0">
              <a:lnSpc>
                <a:spcPts val="4067"/>
              </a:lnSpc>
              <a:spcBef>
                <a:spcPct val="0"/>
              </a:spcBef>
            </a:pPr>
            <a:r>
              <a:rPr lang="en-US" b="true" sz="2905">
                <a:solidFill>
                  <a:srgbClr val="306D33"/>
                </a:solidFill>
                <a:latin typeface="Migra Ultra-Bold"/>
                <a:ea typeface="Migra Ultra-Bold"/>
                <a:cs typeface="Migra Ultra-Bold"/>
                <a:sym typeface="Migra Ultra-Bold"/>
              </a:rPr>
              <a:t>STRENGTHS</a:t>
            </a:r>
          </a:p>
        </p:txBody>
      </p:sp>
      <p:sp>
        <p:nvSpPr>
          <p:cNvPr name="TextBox 6" id="6"/>
          <p:cNvSpPr txBox="true"/>
          <p:nvPr/>
        </p:nvSpPr>
        <p:spPr>
          <a:xfrm rot="0">
            <a:off x="11699007" y="2693848"/>
            <a:ext cx="3262565" cy="522151"/>
          </a:xfrm>
          <a:prstGeom prst="rect">
            <a:avLst/>
          </a:prstGeom>
        </p:spPr>
        <p:txBody>
          <a:bodyPr anchor="t" rtlCol="false" tIns="0" lIns="0" bIns="0" rIns="0">
            <a:spAutoFit/>
          </a:bodyPr>
          <a:lstStyle/>
          <a:p>
            <a:pPr algn="ctr" marL="0" indent="0" lvl="0">
              <a:lnSpc>
                <a:spcPts val="4067"/>
              </a:lnSpc>
              <a:spcBef>
                <a:spcPct val="0"/>
              </a:spcBef>
            </a:pPr>
            <a:r>
              <a:rPr lang="en-US" b="true" sz="2905">
                <a:solidFill>
                  <a:srgbClr val="306D33"/>
                </a:solidFill>
                <a:latin typeface="Migra Ultra-Bold"/>
                <a:ea typeface="Migra Ultra-Bold"/>
                <a:cs typeface="Migra Ultra-Bold"/>
                <a:sym typeface="Migra Ultra-Bold"/>
              </a:rPr>
              <a:t>WEAKNESS</a:t>
            </a:r>
          </a:p>
        </p:txBody>
      </p:sp>
      <p:sp>
        <p:nvSpPr>
          <p:cNvPr name="TextBox 7" id="7"/>
          <p:cNvSpPr txBox="true"/>
          <p:nvPr/>
        </p:nvSpPr>
        <p:spPr>
          <a:xfrm rot="0">
            <a:off x="4015265" y="5901719"/>
            <a:ext cx="3314452" cy="522151"/>
          </a:xfrm>
          <a:prstGeom prst="rect">
            <a:avLst/>
          </a:prstGeom>
        </p:spPr>
        <p:txBody>
          <a:bodyPr anchor="t" rtlCol="false" tIns="0" lIns="0" bIns="0" rIns="0">
            <a:spAutoFit/>
          </a:bodyPr>
          <a:lstStyle/>
          <a:p>
            <a:pPr algn="ctr" marL="0" indent="0" lvl="0">
              <a:lnSpc>
                <a:spcPts val="4067"/>
              </a:lnSpc>
              <a:spcBef>
                <a:spcPct val="0"/>
              </a:spcBef>
            </a:pPr>
            <a:r>
              <a:rPr lang="en-US" b="true" sz="2905">
                <a:solidFill>
                  <a:srgbClr val="306D33"/>
                </a:solidFill>
                <a:latin typeface="Migra Ultra-Bold"/>
                <a:ea typeface="Migra Ultra-Bold"/>
                <a:cs typeface="Migra Ultra-Bold"/>
                <a:sym typeface="Migra Ultra-Bold"/>
              </a:rPr>
              <a:t>OPPURTINITES</a:t>
            </a:r>
          </a:p>
        </p:txBody>
      </p:sp>
      <p:sp>
        <p:nvSpPr>
          <p:cNvPr name="TextBox 8" id="8"/>
          <p:cNvSpPr txBox="true"/>
          <p:nvPr/>
        </p:nvSpPr>
        <p:spPr>
          <a:xfrm rot="0">
            <a:off x="11699007" y="5901719"/>
            <a:ext cx="3366339" cy="522151"/>
          </a:xfrm>
          <a:prstGeom prst="rect">
            <a:avLst/>
          </a:prstGeom>
        </p:spPr>
        <p:txBody>
          <a:bodyPr anchor="t" rtlCol="false" tIns="0" lIns="0" bIns="0" rIns="0">
            <a:spAutoFit/>
          </a:bodyPr>
          <a:lstStyle/>
          <a:p>
            <a:pPr algn="ctr" marL="0" indent="0" lvl="0">
              <a:lnSpc>
                <a:spcPts val="4067"/>
              </a:lnSpc>
              <a:spcBef>
                <a:spcPct val="0"/>
              </a:spcBef>
            </a:pPr>
            <a:r>
              <a:rPr lang="en-US" b="true" sz="2905">
                <a:solidFill>
                  <a:srgbClr val="306D33"/>
                </a:solidFill>
                <a:latin typeface="Migra Ultra-Bold"/>
                <a:ea typeface="Migra Ultra-Bold"/>
                <a:cs typeface="Migra Ultra-Bold"/>
                <a:sym typeface="Migra Ultra-Bold"/>
              </a:rPr>
              <a:t>THREATS</a:t>
            </a:r>
          </a:p>
        </p:txBody>
      </p:sp>
      <p:sp>
        <p:nvSpPr>
          <p:cNvPr name="TextBox 9" id="9"/>
          <p:cNvSpPr txBox="true"/>
          <p:nvPr/>
        </p:nvSpPr>
        <p:spPr>
          <a:xfrm rot="0">
            <a:off x="10989592" y="3277930"/>
            <a:ext cx="5589833" cy="1346715"/>
          </a:xfrm>
          <a:prstGeom prst="rect">
            <a:avLst/>
          </a:prstGeom>
        </p:spPr>
        <p:txBody>
          <a:bodyPr anchor="t" rtlCol="false" tIns="0" lIns="0" bIns="0" rIns="0">
            <a:spAutoFit/>
          </a:bodyPr>
          <a:lstStyle/>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High Operating Cost</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High Reliance on Partnership</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Team Training  </a:t>
            </a:r>
          </a:p>
        </p:txBody>
      </p:sp>
      <p:sp>
        <p:nvSpPr>
          <p:cNvPr name="TextBox 10" id="10"/>
          <p:cNvSpPr txBox="true"/>
          <p:nvPr/>
        </p:nvSpPr>
        <p:spPr>
          <a:xfrm rot="0">
            <a:off x="3354865" y="6490545"/>
            <a:ext cx="4739026" cy="1784865"/>
          </a:xfrm>
          <a:prstGeom prst="rect">
            <a:avLst/>
          </a:prstGeom>
        </p:spPr>
        <p:txBody>
          <a:bodyPr anchor="t" rtlCol="false" tIns="0" lIns="0" bIns="0" rIns="0">
            <a:spAutoFit/>
          </a:bodyPr>
          <a:lstStyle/>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Increase Awareness About Mental Health </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Strategic Partnership</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High-Stress</a:t>
            </a:r>
          </a:p>
        </p:txBody>
      </p:sp>
      <p:sp>
        <p:nvSpPr>
          <p:cNvPr name="TextBox 11" id="11"/>
          <p:cNvSpPr txBox="true"/>
          <p:nvPr/>
        </p:nvSpPr>
        <p:spPr>
          <a:xfrm rot="0">
            <a:off x="10989592" y="6404820"/>
            <a:ext cx="6425171" cy="2223015"/>
          </a:xfrm>
          <a:prstGeom prst="rect">
            <a:avLst/>
          </a:prstGeom>
        </p:spPr>
        <p:txBody>
          <a:bodyPr anchor="t" rtlCol="false" tIns="0" lIns="0" bIns="0" rIns="0">
            <a:spAutoFit/>
          </a:bodyPr>
          <a:lstStyle/>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High Competition</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Economic Changes</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Legislative Challenges</a:t>
            </a:r>
          </a:p>
          <a:p>
            <a:pPr algn="l" marL="627255" indent="-313628" lvl="1">
              <a:lnSpc>
                <a:spcPts val="3457"/>
              </a:lnSpc>
              <a:buFont typeface="Arial"/>
              <a:buChar char="•"/>
            </a:pPr>
            <a:r>
              <a:rPr lang="en-US" sz="2905">
                <a:solidFill>
                  <a:srgbClr val="4B463A"/>
                </a:solidFill>
                <a:latin typeface="Migra Extra-Light"/>
                <a:ea typeface="Migra Extra-Light"/>
                <a:cs typeface="Migra Extra-Light"/>
                <a:sym typeface="Migra Extra-Light"/>
              </a:rPr>
              <a:t>Stigma Associated With Mental Health</a:t>
            </a:r>
          </a:p>
          <a:p>
            <a:pPr algn="ctr" marL="0" indent="0" lvl="0">
              <a:lnSpc>
                <a:spcPts val="3457"/>
              </a:lnSpc>
              <a:spcBef>
                <a:spcPct val="0"/>
              </a:spcBef>
            </a:pPr>
          </a:p>
        </p:txBody>
      </p:sp>
    </p:spTree>
  </p:cSld>
  <p:clrMapOvr>
    <a:masterClrMapping/>
  </p:clrMapOvr>
  <p:transition spd="fast">
    <p:cover dir="d"/>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7698792" y="1645242"/>
            <a:ext cx="3769990" cy="947210"/>
          </a:xfrm>
          <a:custGeom>
            <a:avLst/>
            <a:gdLst/>
            <a:ahLst/>
            <a:cxnLst/>
            <a:rect r="r" b="b" t="t" l="l"/>
            <a:pathLst>
              <a:path h="947210" w="3769990">
                <a:moveTo>
                  <a:pt x="0" y="0"/>
                </a:moveTo>
                <a:lnTo>
                  <a:pt x="3769990" y="0"/>
                </a:lnTo>
                <a:lnTo>
                  <a:pt x="3769990" y="947210"/>
                </a:lnTo>
                <a:lnTo>
                  <a:pt x="0" y="9472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861294" y="2641158"/>
            <a:ext cx="3260572" cy="331986"/>
          </a:xfrm>
          <a:custGeom>
            <a:avLst/>
            <a:gdLst/>
            <a:ahLst/>
            <a:cxnLst/>
            <a:rect r="r" b="b" t="t" l="l"/>
            <a:pathLst>
              <a:path h="331986" w="3260572">
                <a:moveTo>
                  <a:pt x="0" y="0"/>
                </a:moveTo>
                <a:lnTo>
                  <a:pt x="3260572" y="0"/>
                </a:lnTo>
                <a:lnTo>
                  <a:pt x="3260572" y="331985"/>
                </a:lnTo>
                <a:lnTo>
                  <a:pt x="0" y="3319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425922" y="683068"/>
            <a:ext cx="7913531" cy="962173"/>
          </a:xfrm>
          <a:prstGeom prst="rect">
            <a:avLst/>
          </a:prstGeom>
        </p:spPr>
        <p:txBody>
          <a:bodyPr anchor="t" rtlCol="false" tIns="0" lIns="0" bIns="0" rIns="0">
            <a:spAutoFit/>
          </a:bodyPr>
          <a:lstStyle/>
          <a:p>
            <a:pPr algn="ctr">
              <a:lnSpc>
                <a:spcPts val="6755"/>
              </a:lnSpc>
            </a:pPr>
            <a:r>
              <a:rPr lang="en-US" b="true" sz="6755">
                <a:solidFill>
                  <a:srgbClr val="306D33"/>
                </a:solidFill>
                <a:latin typeface="Migra Ultra-Bold"/>
                <a:ea typeface="Migra Ultra-Bold"/>
                <a:cs typeface="Migra Ultra-Bold"/>
                <a:sym typeface="Migra Ultra-Bold"/>
              </a:rPr>
              <a:t>OBJECTIVE</a:t>
            </a:r>
            <a:r>
              <a:rPr lang="en-US" b="true" sz="6755">
                <a:solidFill>
                  <a:srgbClr val="402B03"/>
                </a:solidFill>
                <a:latin typeface="Migra Ultra-Bold"/>
                <a:ea typeface="Migra Ultra-Bold"/>
                <a:cs typeface="Migra Ultra-Bold"/>
                <a:sym typeface="Migra Ultra-Bold"/>
              </a:rPr>
              <a:t> </a:t>
            </a:r>
          </a:p>
        </p:txBody>
      </p:sp>
      <p:sp>
        <p:nvSpPr>
          <p:cNvPr name="TextBox 5" id="5"/>
          <p:cNvSpPr txBox="true"/>
          <p:nvPr/>
        </p:nvSpPr>
        <p:spPr>
          <a:xfrm rot="0">
            <a:off x="936350" y="3735143"/>
            <a:ext cx="16892675" cy="4135507"/>
          </a:xfrm>
          <a:prstGeom prst="rect">
            <a:avLst/>
          </a:prstGeom>
        </p:spPr>
        <p:txBody>
          <a:bodyPr anchor="t" rtlCol="false" tIns="0" lIns="0" bIns="0" rIns="0">
            <a:spAutoFit/>
          </a:bodyPr>
          <a:lstStyle/>
          <a:p>
            <a:pPr algn="l" marL="500547" indent="-250274" lvl="1">
              <a:lnSpc>
                <a:spcPts val="4915"/>
              </a:lnSpc>
              <a:buFont typeface="Arial"/>
              <a:buChar char="•"/>
            </a:pPr>
            <a:r>
              <a:rPr lang="en-US" b="true" sz="2318">
                <a:solidFill>
                  <a:srgbClr val="000000"/>
                </a:solidFill>
                <a:latin typeface="Migra Ultra-Bold"/>
                <a:ea typeface="Migra Ultra-Bold"/>
                <a:cs typeface="Migra Ultra-Bold"/>
                <a:sym typeface="Migra Ultra-Bold"/>
              </a:rPr>
              <a:t>Increase  subscriptions 100 client within the first 6 months, focusing on annual membership plans.</a:t>
            </a:r>
          </a:p>
          <a:p>
            <a:pPr algn="l" marL="478958" indent="-239479" lvl="1">
              <a:lnSpc>
                <a:spcPts val="4703"/>
              </a:lnSpc>
              <a:buFont typeface="Arial"/>
              <a:buChar char="•"/>
            </a:pPr>
            <a:r>
              <a:rPr lang="en-US" b="true" sz="2218">
                <a:solidFill>
                  <a:srgbClr val="000000"/>
                </a:solidFill>
                <a:latin typeface="Migra Ultra-Bold"/>
                <a:ea typeface="Migra Ultra-Bold"/>
                <a:cs typeface="Migra Ultra-Bold"/>
                <a:sym typeface="Migra Ultra-Bold"/>
              </a:rPr>
              <a:t>Partner with 5 universities 7 Schools and 10 companies to offer quarterly mental health workshops.</a:t>
            </a:r>
          </a:p>
          <a:p>
            <a:pPr algn="l" marL="478958" indent="-239479" lvl="1">
              <a:lnSpc>
                <a:spcPts val="4703"/>
              </a:lnSpc>
              <a:buFont typeface="Arial"/>
              <a:buChar char="•"/>
            </a:pPr>
            <a:r>
              <a:rPr lang="en-US" b="true" sz="2218">
                <a:solidFill>
                  <a:srgbClr val="000000"/>
                </a:solidFill>
                <a:latin typeface="Migra Ultra-Bold"/>
                <a:ea typeface="Migra Ultra-Bold"/>
                <a:cs typeface="Migra Ultra-Bold"/>
                <a:sym typeface="Migra Ultra-Bold"/>
              </a:rPr>
              <a:t>Reach 500 active annual Digital  subscribers by the end of the first year, supported by consistent social media engagement and quarterly promotional offers.</a:t>
            </a:r>
          </a:p>
          <a:p>
            <a:pPr algn="l" marL="478958" indent="-239479" lvl="1">
              <a:lnSpc>
                <a:spcPts val="4703"/>
              </a:lnSpc>
              <a:buFont typeface="Arial"/>
              <a:buChar char="•"/>
            </a:pPr>
            <a:r>
              <a:rPr lang="en-US" b="true" sz="2218">
                <a:solidFill>
                  <a:srgbClr val="000000"/>
                </a:solidFill>
                <a:latin typeface="Migra Ultra-Bold"/>
                <a:ea typeface="Migra Ultra-Bold"/>
                <a:cs typeface="Migra Ultra-Bold"/>
                <a:sym typeface="Migra Ultra-Bold"/>
              </a:rPr>
              <a:t>Build a follower base of 10,000 on social media by the end of the year to boost brand awareness and community engagement(Instagram, YouTube, Snapchat,LinkedIn)</a:t>
            </a:r>
          </a:p>
          <a:p>
            <a:pPr algn="l" marL="478958" indent="-239479" lvl="1">
              <a:lnSpc>
                <a:spcPts val="4703"/>
              </a:lnSpc>
              <a:buFont typeface="Arial"/>
              <a:buChar char="•"/>
            </a:pPr>
            <a:r>
              <a:rPr lang="en-US" b="true" sz="2218">
                <a:solidFill>
                  <a:srgbClr val="000000"/>
                </a:solidFill>
                <a:latin typeface="Migra Ultra-Bold"/>
                <a:ea typeface="Migra Ultra-Bold"/>
                <a:cs typeface="Migra Ultra-Bold"/>
                <a:sym typeface="Migra Ultra-Bold"/>
              </a:rPr>
              <a:t>Achieve a 90% client satisfaction rate by consistently delivering high-quality, personalized services by End of the year 24</a:t>
            </a:r>
          </a:p>
        </p:txBody>
      </p:sp>
      <p:sp>
        <p:nvSpPr>
          <p:cNvPr name="Freeform 6" id="6"/>
          <p:cNvSpPr/>
          <p:nvPr/>
        </p:nvSpPr>
        <p:spPr>
          <a:xfrm flipH="false" flipV="false" rot="0">
            <a:off x="16427408" y="141072"/>
            <a:ext cx="1663784" cy="1447235"/>
          </a:xfrm>
          <a:custGeom>
            <a:avLst/>
            <a:gdLst/>
            <a:ahLst/>
            <a:cxnLst/>
            <a:rect r="r" b="b" t="t" l="l"/>
            <a:pathLst>
              <a:path h="1447235" w="1663784">
                <a:moveTo>
                  <a:pt x="0" y="0"/>
                </a:moveTo>
                <a:lnTo>
                  <a:pt x="1663784" y="0"/>
                </a:lnTo>
                <a:lnTo>
                  <a:pt x="1663784" y="1447234"/>
                </a:lnTo>
                <a:lnTo>
                  <a:pt x="0" y="1447234"/>
                </a:lnTo>
                <a:lnTo>
                  <a:pt x="0" y="0"/>
                </a:lnTo>
                <a:close/>
              </a:path>
            </a:pathLst>
          </a:custGeom>
          <a:blipFill>
            <a:blip r:embed="rId6"/>
            <a:stretch>
              <a:fillRect l="0" t="-4176" r="0" b="-10786"/>
            </a:stretch>
          </a:blipFill>
        </p:spPr>
      </p:sp>
    </p:spTree>
  </p:cSld>
  <p:clrMapOvr>
    <a:masterClrMapping/>
  </p:clrMapOvr>
  <p:transition spd="slow">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CE0D0"/>
        </a:solidFill>
      </p:bgPr>
    </p:bg>
    <p:spTree>
      <p:nvGrpSpPr>
        <p:cNvPr id="1" name=""/>
        <p:cNvGrpSpPr/>
        <p:nvPr/>
      </p:nvGrpSpPr>
      <p:grpSpPr>
        <a:xfrm>
          <a:off x="0" y="0"/>
          <a:ext cx="0" cy="0"/>
          <a:chOff x="0" y="0"/>
          <a:chExt cx="0" cy="0"/>
        </a:xfrm>
      </p:grpSpPr>
      <p:grpSp>
        <p:nvGrpSpPr>
          <p:cNvPr name="Group 2" id="2"/>
          <p:cNvGrpSpPr/>
          <p:nvPr/>
        </p:nvGrpSpPr>
        <p:grpSpPr>
          <a:xfrm rot="0">
            <a:off x="-2660095" y="-2859113"/>
            <a:ext cx="15263805" cy="15191572"/>
            <a:chOff x="0" y="0"/>
            <a:chExt cx="6744027" cy="6712112"/>
          </a:xfrm>
        </p:grpSpPr>
        <p:sp>
          <p:nvSpPr>
            <p:cNvPr name="Freeform 3" id="3"/>
            <p:cNvSpPr/>
            <p:nvPr/>
          </p:nvSpPr>
          <p:spPr>
            <a:xfrm flipH="false" flipV="false" rot="0">
              <a:off x="0" y="0"/>
              <a:ext cx="6744027" cy="6712112"/>
            </a:xfrm>
            <a:custGeom>
              <a:avLst/>
              <a:gdLst/>
              <a:ahLst/>
              <a:cxnLst/>
              <a:rect r="r" b="b" t="t" l="l"/>
              <a:pathLst>
                <a:path h="6712112" w="6744027">
                  <a:moveTo>
                    <a:pt x="3372014" y="0"/>
                  </a:moveTo>
                  <a:cubicBezTo>
                    <a:pt x="1509702" y="0"/>
                    <a:pt x="0" y="1502557"/>
                    <a:pt x="0" y="3356056"/>
                  </a:cubicBezTo>
                  <a:cubicBezTo>
                    <a:pt x="0" y="5209555"/>
                    <a:pt x="1509702" y="6712112"/>
                    <a:pt x="3372014" y="6712112"/>
                  </a:cubicBezTo>
                  <a:cubicBezTo>
                    <a:pt x="5234325" y="6712112"/>
                    <a:pt x="6744027" y="5209555"/>
                    <a:pt x="6744027" y="3356056"/>
                  </a:cubicBezTo>
                  <a:cubicBezTo>
                    <a:pt x="6744027" y="1502557"/>
                    <a:pt x="5234325" y="0"/>
                    <a:pt x="3372014" y="0"/>
                  </a:cubicBezTo>
                  <a:close/>
                </a:path>
              </a:pathLst>
            </a:custGeom>
            <a:solidFill>
              <a:srgbClr val="ECE0D0"/>
            </a:solidFill>
          </p:spPr>
        </p:sp>
      </p:grpSp>
      <p:sp>
        <p:nvSpPr>
          <p:cNvPr name="TextBox 4" id="4"/>
          <p:cNvSpPr txBox="true"/>
          <p:nvPr/>
        </p:nvSpPr>
        <p:spPr>
          <a:xfrm rot="0">
            <a:off x="1121573" y="2392227"/>
            <a:ext cx="2034729" cy="465074"/>
          </a:xfrm>
          <a:prstGeom prst="rect">
            <a:avLst/>
          </a:prstGeom>
        </p:spPr>
        <p:txBody>
          <a:bodyPr anchor="t" rtlCol="false" tIns="0" lIns="0" bIns="0" rIns="0">
            <a:spAutoFit/>
          </a:bodyPr>
          <a:lstStyle/>
          <a:p>
            <a:pPr algn="ctr">
              <a:lnSpc>
                <a:spcPts val="3129"/>
              </a:lnSpc>
            </a:pPr>
            <a:r>
              <a:rPr lang="en-US" b="true" sz="3596">
                <a:solidFill>
                  <a:srgbClr val="402B03"/>
                </a:solidFill>
                <a:latin typeface="Migra Ultra-Bold"/>
                <a:ea typeface="Migra Ultra-Bold"/>
                <a:cs typeface="Migra Ultra-Bold"/>
                <a:sym typeface="Migra Ultra-Bold"/>
              </a:rPr>
              <a:t>Mariam</a:t>
            </a:r>
          </a:p>
        </p:txBody>
      </p:sp>
      <p:sp>
        <p:nvSpPr>
          <p:cNvPr name="TextBox 5" id="5"/>
          <p:cNvSpPr txBox="true"/>
          <p:nvPr/>
        </p:nvSpPr>
        <p:spPr>
          <a:xfrm rot="0">
            <a:off x="1842912" y="3336091"/>
            <a:ext cx="1147886" cy="358620"/>
          </a:xfrm>
          <a:prstGeom prst="rect">
            <a:avLst/>
          </a:prstGeom>
        </p:spPr>
        <p:txBody>
          <a:bodyPr anchor="t" rtlCol="false" tIns="0" lIns="0" bIns="0" rIns="0">
            <a:spAutoFit/>
          </a:bodyPr>
          <a:lstStyle/>
          <a:p>
            <a:pPr algn="ctr">
              <a:lnSpc>
                <a:spcPts val="2707"/>
              </a:lnSpc>
            </a:pPr>
            <a:r>
              <a:rPr lang="en-US" sz="1934" b="true">
                <a:solidFill>
                  <a:srgbClr val="402B03"/>
                </a:solidFill>
                <a:latin typeface="Migra Ultra-Bold"/>
                <a:ea typeface="Migra Ultra-Bold"/>
                <a:cs typeface="Migra Ultra-Bold"/>
                <a:sym typeface="Migra Ultra-Bold"/>
              </a:rPr>
              <a:t> years old</a:t>
            </a:r>
          </a:p>
        </p:txBody>
      </p:sp>
      <p:sp>
        <p:nvSpPr>
          <p:cNvPr name="TextBox 6" id="6"/>
          <p:cNvSpPr txBox="true"/>
          <p:nvPr/>
        </p:nvSpPr>
        <p:spPr>
          <a:xfrm rot="0">
            <a:off x="930725" y="4266983"/>
            <a:ext cx="2258896" cy="450018"/>
          </a:xfrm>
          <a:prstGeom prst="rect">
            <a:avLst/>
          </a:prstGeom>
        </p:spPr>
        <p:txBody>
          <a:bodyPr anchor="t" rtlCol="false" tIns="0" lIns="0" bIns="0" rIns="0">
            <a:spAutoFit/>
          </a:bodyPr>
          <a:lstStyle/>
          <a:p>
            <a:pPr algn="ctr">
              <a:lnSpc>
                <a:spcPts val="3441"/>
              </a:lnSpc>
            </a:pPr>
            <a:r>
              <a:rPr lang="en-US" sz="2458" b="true">
                <a:solidFill>
                  <a:srgbClr val="402B03"/>
                </a:solidFill>
                <a:latin typeface="Migra Ultra-Bold"/>
                <a:ea typeface="Migra Ultra-Bold"/>
                <a:cs typeface="Migra Ultra-Bold"/>
                <a:sym typeface="Migra Ultra-Bold"/>
              </a:rPr>
              <a:t>Work pressure</a:t>
            </a:r>
          </a:p>
        </p:txBody>
      </p:sp>
      <p:sp>
        <p:nvSpPr>
          <p:cNvPr name="TextBox 7" id="7"/>
          <p:cNvSpPr txBox="true"/>
          <p:nvPr/>
        </p:nvSpPr>
        <p:spPr>
          <a:xfrm rot="0">
            <a:off x="1405276" y="2752209"/>
            <a:ext cx="1309793" cy="469582"/>
          </a:xfrm>
          <a:prstGeom prst="rect">
            <a:avLst/>
          </a:prstGeom>
        </p:spPr>
        <p:txBody>
          <a:bodyPr anchor="t" rtlCol="false" tIns="0" lIns="0" bIns="0" rIns="0">
            <a:spAutoFit/>
          </a:bodyPr>
          <a:lstStyle/>
          <a:p>
            <a:pPr algn="ctr">
              <a:lnSpc>
                <a:spcPts val="3674"/>
              </a:lnSpc>
            </a:pPr>
            <a:r>
              <a:rPr lang="en-US" sz="2624" b="true">
                <a:solidFill>
                  <a:srgbClr val="402B03"/>
                </a:solidFill>
                <a:latin typeface="Migra Ultra-Bold"/>
                <a:ea typeface="Migra Ultra-Bold"/>
                <a:cs typeface="Migra Ultra-Bold"/>
                <a:sym typeface="Migra Ultra-Bold"/>
              </a:rPr>
              <a:t>Married</a:t>
            </a:r>
          </a:p>
        </p:txBody>
      </p:sp>
      <p:sp>
        <p:nvSpPr>
          <p:cNvPr name="TextBox 8" id="8"/>
          <p:cNvSpPr txBox="true"/>
          <p:nvPr/>
        </p:nvSpPr>
        <p:spPr>
          <a:xfrm rot="0">
            <a:off x="871170" y="3799486"/>
            <a:ext cx="2378005" cy="449935"/>
          </a:xfrm>
          <a:prstGeom prst="rect">
            <a:avLst/>
          </a:prstGeom>
        </p:spPr>
        <p:txBody>
          <a:bodyPr anchor="t" rtlCol="false" tIns="0" lIns="0" bIns="0" rIns="0">
            <a:spAutoFit/>
          </a:bodyPr>
          <a:lstStyle/>
          <a:p>
            <a:pPr algn="ctr">
              <a:lnSpc>
                <a:spcPts val="3446"/>
              </a:lnSpc>
            </a:pPr>
            <a:r>
              <a:rPr lang="en-US" sz="2461" b="true">
                <a:solidFill>
                  <a:srgbClr val="402B03"/>
                </a:solidFill>
                <a:latin typeface="Migra Ultra-Bold"/>
                <a:ea typeface="Migra Ultra-Bold"/>
                <a:cs typeface="Migra Ultra-Bold"/>
                <a:sym typeface="Migra Ultra-Bold"/>
              </a:rPr>
              <a:t>Office manager</a:t>
            </a:r>
          </a:p>
        </p:txBody>
      </p:sp>
      <p:sp>
        <p:nvSpPr>
          <p:cNvPr name="TextBox 9" id="9"/>
          <p:cNvSpPr txBox="true"/>
          <p:nvPr/>
        </p:nvSpPr>
        <p:spPr>
          <a:xfrm rot="0">
            <a:off x="949029" y="4640801"/>
            <a:ext cx="2240592" cy="450018"/>
          </a:xfrm>
          <a:prstGeom prst="rect">
            <a:avLst/>
          </a:prstGeom>
        </p:spPr>
        <p:txBody>
          <a:bodyPr anchor="t" rtlCol="false" tIns="0" lIns="0" bIns="0" rIns="0">
            <a:spAutoFit/>
          </a:bodyPr>
          <a:lstStyle/>
          <a:p>
            <a:pPr algn="ctr">
              <a:lnSpc>
                <a:spcPts val="3441"/>
              </a:lnSpc>
            </a:pPr>
            <a:r>
              <a:rPr lang="en-US" sz="2458" b="true">
                <a:solidFill>
                  <a:srgbClr val="402B03"/>
                </a:solidFill>
                <a:latin typeface="Migra Ultra-Bold"/>
                <a:ea typeface="Migra Ultra-Bold"/>
                <a:cs typeface="Migra Ultra-Bold"/>
                <a:sym typeface="Migra Ultra-Bold"/>
              </a:rPr>
              <a:t>Future anxiety</a:t>
            </a:r>
          </a:p>
        </p:txBody>
      </p:sp>
      <p:sp>
        <p:nvSpPr>
          <p:cNvPr name="TextBox 10" id="10"/>
          <p:cNvSpPr txBox="true"/>
          <p:nvPr/>
        </p:nvSpPr>
        <p:spPr>
          <a:xfrm rot="0">
            <a:off x="1028700" y="3324026"/>
            <a:ext cx="880887" cy="671663"/>
          </a:xfrm>
          <a:prstGeom prst="rect">
            <a:avLst/>
          </a:prstGeom>
        </p:spPr>
        <p:txBody>
          <a:bodyPr anchor="t" rtlCol="false" tIns="0" lIns="0" bIns="0" rIns="0">
            <a:spAutoFit/>
          </a:bodyPr>
          <a:lstStyle/>
          <a:p>
            <a:pPr algn="ctr">
              <a:lnSpc>
                <a:spcPts val="4442"/>
              </a:lnSpc>
            </a:pPr>
            <a:r>
              <a:rPr lang="en-US" sz="5226" spc="-209">
                <a:solidFill>
                  <a:srgbClr val="402B03"/>
                </a:solidFill>
                <a:latin typeface="Migra Extra-Light"/>
                <a:ea typeface="Migra Extra-Light"/>
                <a:cs typeface="Migra Extra-Light"/>
                <a:sym typeface="Migra Extra-Light"/>
              </a:rPr>
              <a:t>35 </a:t>
            </a:r>
          </a:p>
        </p:txBody>
      </p:sp>
      <p:sp>
        <p:nvSpPr>
          <p:cNvPr name="TextBox 11" id="11"/>
          <p:cNvSpPr txBox="true"/>
          <p:nvPr/>
        </p:nvSpPr>
        <p:spPr>
          <a:xfrm rot="0">
            <a:off x="3426376" y="4875335"/>
            <a:ext cx="11435247" cy="919633"/>
          </a:xfrm>
          <a:prstGeom prst="rect">
            <a:avLst/>
          </a:prstGeom>
        </p:spPr>
        <p:txBody>
          <a:bodyPr anchor="t" rtlCol="false" tIns="0" lIns="0" bIns="0" rIns="0">
            <a:spAutoFit/>
          </a:bodyPr>
          <a:lstStyle/>
          <a:p>
            <a:pPr algn="ctr" marL="0" indent="0" lvl="0">
              <a:lnSpc>
                <a:spcPts val="3560"/>
              </a:lnSpc>
              <a:spcBef>
                <a:spcPct val="0"/>
              </a:spcBef>
            </a:pPr>
            <a:r>
              <a:rPr lang="en-US" b="true" sz="2967" strike="noStrike" u="none">
                <a:solidFill>
                  <a:srgbClr val="306D33"/>
                </a:solidFill>
                <a:latin typeface="Migra Ultra-Bold"/>
                <a:ea typeface="Migra Ultra-Bold"/>
                <a:cs typeface="Migra Ultra-Bold"/>
                <a:sym typeface="Migra Ultra-Bold"/>
              </a:rPr>
              <a:t>What you need from Elysium Center:</a:t>
            </a:r>
          </a:p>
          <a:p>
            <a:pPr algn="ctr" marL="0" indent="0" lvl="0">
              <a:lnSpc>
                <a:spcPts val="3560"/>
              </a:lnSpc>
              <a:spcBef>
                <a:spcPct val="0"/>
              </a:spcBef>
            </a:pPr>
            <a:r>
              <a:rPr lang="en-US" b="true" sz="2967" strike="noStrike" u="none">
                <a:solidFill>
                  <a:srgbClr val="306D33"/>
                </a:solidFill>
                <a:latin typeface="Migra Ultra-Bold"/>
                <a:ea typeface="Migra Ultra-Bold"/>
                <a:cs typeface="Migra Ultra-Bold"/>
                <a:sym typeface="Migra Ultra-Bold"/>
              </a:rPr>
              <a:t>Distinctive massage and relaxation sessions.</a:t>
            </a:r>
          </a:p>
        </p:txBody>
      </p:sp>
      <p:sp>
        <p:nvSpPr>
          <p:cNvPr name="TextBox 12" id="12"/>
          <p:cNvSpPr txBox="true"/>
          <p:nvPr/>
        </p:nvSpPr>
        <p:spPr>
          <a:xfrm rot="0">
            <a:off x="5934087" y="5680667"/>
            <a:ext cx="6901858" cy="4705384"/>
          </a:xfrm>
          <a:prstGeom prst="rect">
            <a:avLst/>
          </a:prstGeom>
        </p:spPr>
        <p:txBody>
          <a:bodyPr anchor="t" rtlCol="false" tIns="0" lIns="0" bIns="0" rIns="0">
            <a:spAutoFit/>
          </a:bodyPr>
          <a:lstStyle/>
          <a:p>
            <a:pPr algn="l" marL="647603" indent="-323801" lvl="1">
              <a:lnSpc>
                <a:spcPts val="5399"/>
              </a:lnSpc>
              <a:spcBef>
                <a:spcPct val="0"/>
              </a:spcBef>
              <a:buFont typeface="Arial"/>
              <a:buChar char="•"/>
            </a:pPr>
            <a:r>
              <a:rPr lang="en-US" b="true" sz="2999" strike="noStrike" u="none">
                <a:solidFill>
                  <a:srgbClr val="4B463A"/>
                </a:solidFill>
                <a:latin typeface="Migra Ultra-Bold"/>
                <a:ea typeface="Migra Ultra-Bold"/>
                <a:cs typeface="Migra Ultra-Bold"/>
                <a:sym typeface="Migra Ultra-Bold"/>
              </a:rPr>
              <a:t>Tone of communication with her:</a:t>
            </a:r>
          </a:p>
          <a:p>
            <a:pPr algn="l" marL="647603" indent="-323801" lvl="1">
              <a:lnSpc>
                <a:spcPts val="5399"/>
              </a:lnSpc>
              <a:spcBef>
                <a:spcPct val="0"/>
              </a:spcBef>
              <a:buFont typeface="Arial"/>
              <a:buChar char="•"/>
            </a:pPr>
            <a:r>
              <a:rPr lang="en-US" b="true" sz="2999" strike="noStrike" u="none">
                <a:solidFill>
                  <a:srgbClr val="4B463A"/>
                </a:solidFill>
                <a:latin typeface="Migra Ultra-Bold"/>
                <a:ea typeface="Migra Ultra-Bold"/>
                <a:cs typeface="Migra Ultra-Bold"/>
                <a:sym typeface="Migra Ultra-Bold"/>
              </a:rPr>
              <a:t>Friendly, youthful, and interactive.</a:t>
            </a:r>
          </a:p>
          <a:p>
            <a:pPr algn="l" marL="647603" indent="-323801" lvl="1">
              <a:lnSpc>
                <a:spcPts val="5399"/>
              </a:lnSpc>
              <a:spcBef>
                <a:spcPct val="0"/>
              </a:spcBef>
              <a:buFont typeface="Arial"/>
              <a:buChar char="•"/>
            </a:pPr>
            <a:r>
              <a:rPr lang="en-US" b="true" sz="2999" strike="noStrike" u="none">
                <a:solidFill>
                  <a:srgbClr val="4B463A"/>
                </a:solidFill>
                <a:latin typeface="Migra Ultra-Bold"/>
                <a:ea typeface="Migra Ultra-Bold"/>
                <a:cs typeface="Migra Ultra-Bold"/>
                <a:sym typeface="Migra Ultra-Bold"/>
              </a:rPr>
              <a:t>It is preferable to focus on luxury, comfort and high quality.</a:t>
            </a:r>
          </a:p>
          <a:p>
            <a:pPr algn="l" marL="647603" indent="-323801" lvl="1">
              <a:lnSpc>
                <a:spcPts val="5399"/>
              </a:lnSpc>
              <a:spcBef>
                <a:spcPct val="0"/>
              </a:spcBef>
              <a:buFont typeface="Arial"/>
              <a:buChar char="•"/>
            </a:pPr>
            <a:r>
              <a:rPr lang="en-US" b="true" sz="2999" strike="noStrike" u="none">
                <a:solidFill>
                  <a:srgbClr val="4B463A"/>
                </a:solidFill>
                <a:latin typeface="Migra Ultra-Bold"/>
                <a:ea typeface="Migra Ultra-Bold"/>
                <a:cs typeface="Migra Ultra-Bold"/>
                <a:sym typeface="Migra Ultra-Bold"/>
              </a:rPr>
              <a:t>Use photos and videos in communication to highlight the service experience</a:t>
            </a:r>
          </a:p>
        </p:txBody>
      </p:sp>
      <p:sp>
        <p:nvSpPr>
          <p:cNvPr name="TextBox 13" id="13"/>
          <p:cNvSpPr txBox="true"/>
          <p:nvPr/>
        </p:nvSpPr>
        <p:spPr>
          <a:xfrm rot="0">
            <a:off x="4521180" y="1554674"/>
            <a:ext cx="10863430" cy="1103305"/>
          </a:xfrm>
          <a:prstGeom prst="rect">
            <a:avLst/>
          </a:prstGeom>
        </p:spPr>
        <p:txBody>
          <a:bodyPr anchor="t" rtlCol="false" tIns="0" lIns="0" bIns="0" rIns="0">
            <a:spAutoFit/>
          </a:bodyPr>
          <a:lstStyle/>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Pain or problems:</a:t>
            </a:r>
          </a:p>
          <a:p>
            <a:pPr algn="ctr" marL="0" indent="0" lvl="0">
              <a:lnSpc>
                <a:spcPts val="2880"/>
              </a:lnSpc>
              <a:spcBef>
                <a:spcPct val="0"/>
              </a:spcBef>
            </a:pPr>
            <a:r>
              <a:rPr lang="en-US" b="true" sz="2400" strike="noStrike" u="none">
                <a:solidFill>
                  <a:srgbClr val="21372D"/>
                </a:solidFill>
                <a:latin typeface="Migra Ultra-Bold"/>
                <a:ea typeface="Migra Ultra-Bold"/>
                <a:cs typeface="Migra Ultra-Bold"/>
                <a:sym typeface="Migra Ultra-Bold"/>
              </a:rPr>
              <a:t>Her schedule is busy with work and personal life, so she is looking for efficient and fast services</a:t>
            </a:r>
          </a:p>
        </p:txBody>
      </p:sp>
      <p:sp>
        <p:nvSpPr>
          <p:cNvPr name="TextBox 14" id="14"/>
          <p:cNvSpPr txBox="true"/>
          <p:nvPr/>
        </p:nvSpPr>
        <p:spPr>
          <a:xfrm rot="0">
            <a:off x="666025" y="5601814"/>
            <a:ext cx="5047190" cy="4556347"/>
          </a:xfrm>
          <a:prstGeom prst="rect">
            <a:avLst/>
          </a:prstGeom>
        </p:spPr>
        <p:txBody>
          <a:bodyPr anchor="t" rtlCol="false" tIns="0" lIns="0" bIns="0" rIns="0">
            <a:spAutoFit/>
          </a:bodyPr>
          <a:lstStyle/>
          <a:p>
            <a:pPr algn="l" marL="530125" indent="-265062" lvl="1">
              <a:lnSpc>
                <a:spcPts val="4419"/>
              </a:lnSpc>
              <a:spcBef>
                <a:spcPct val="0"/>
              </a:spcBef>
              <a:buFont typeface="Arial"/>
              <a:buChar char="•"/>
            </a:pPr>
            <a:r>
              <a:rPr lang="en-US" b="true" sz="2455" strike="noStrike" u="none">
                <a:solidFill>
                  <a:srgbClr val="4B463A"/>
                </a:solidFill>
                <a:latin typeface="Migra Ultra-Bold"/>
                <a:ea typeface="Migra Ultra-Bold"/>
                <a:cs typeface="Migra Ultra-Bold"/>
                <a:sym typeface="Migra Ultra-Bold"/>
              </a:rPr>
              <a:t>Motivations:</a:t>
            </a:r>
          </a:p>
          <a:p>
            <a:pPr algn="l" marL="530125" indent="-265062" lvl="1">
              <a:lnSpc>
                <a:spcPts val="4419"/>
              </a:lnSpc>
              <a:spcBef>
                <a:spcPct val="0"/>
              </a:spcBef>
              <a:buFont typeface="Arial"/>
              <a:buChar char="•"/>
            </a:pPr>
            <a:r>
              <a:rPr lang="en-US" b="true" sz="2455" strike="noStrike" u="none">
                <a:solidFill>
                  <a:srgbClr val="4B463A"/>
                </a:solidFill>
                <a:latin typeface="Migra Ultra-Bold"/>
                <a:ea typeface="Migra Ultra-Bold"/>
                <a:cs typeface="Migra Ultra-Bold"/>
                <a:sym typeface="Migra Ultra-Bold"/>
              </a:rPr>
              <a:t>You need centers that provide a luxurious experience and feel rejuvenating.</a:t>
            </a:r>
          </a:p>
          <a:p>
            <a:pPr algn="l" marL="594893" indent="-297447" lvl="1">
              <a:lnSpc>
                <a:spcPts val="4959"/>
              </a:lnSpc>
              <a:spcBef>
                <a:spcPct val="0"/>
              </a:spcBef>
              <a:buFont typeface="Arial"/>
              <a:buChar char="•"/>
            </a:pPr>
            <a:r>
              <a:rPr lang="en-US" b="true" sz="2755" strike="noStrike" u="none">
                <a:solidFill>
                  <a:srgbClr val="4B463A"/>
                </a:solidFill>
                <a:latin typeface="Migra Ultra-Bold"/>
                <a:ea typeface="Migra Ultra-Bold"/>
                <a:cs typeface="Migra Ultra-Bold"/>
                <a:sym typeface="Migra Ultra-Bold"/>
              </a:rPr>
              <a:t>Prefer exclusive offers and personal attention.</a:t>
            </a:r>
          </a:p>
          <a:p>
            <a:pPr algn="l" marL="530125" indent="-265062" lvl="1">
              <a:lnSpc>
                <a:spcPts val="4419"/>
              </a:lnSpc>
              <a:spcBef>
                <a:spcPct val="0"/>
              </a:spcBef>
              <a:buFont typeface="Arial"/>
              <a:buChar char="•"/>
            </a:pPr>
            <a:r>
              <a:rPr lang="en-US" b="true" sz="2455" strike="noStrike" u="none">
                <a:solidFill>
                  <a:srgbClr val="4B463A"/>
                </a:solidFill>
                <a:latin typeface="Migra Ultra-Bold"/>
                <a:ea typeface="Migra Ultra-Bold"/>
                <a:cs typeface="Migra Ultra-Bold"/>
                <a:sym typeface="Migra Ultra-Bold"/>
              </a:rPr>
              <a:t>Values ​​innovation in products and services.</a:t>
            </a:r>
          </a:p>
        </p:txBody>
      </p:sp>
      <p:sp>
        <p:nvSpPr>
          <p:cNvPr name="TextBox 15" id="15"/>
          <p:cNvSpPr txBox="true"/>
          <p:nvPr/>
        </p:nvSpPr>
        <p:spPr>
          <a:xfrm rot="0">
            <a:off x="4253515" y="2424739"/>
            <a:ext cx="11801127" cy="2219358"/>
          </a:xfrm>
          <a:prstGeom prst="rect">
            <a:avLst/>
          </a:prstGeom>
        </p:spPr>
        <p:txBody>
          <a:bodyPr anchor="t" rtlCol="false" tIns="0" lIns="0" bIns="0" rIns="0">
            <a:spAutoFit/>
          </a:bodyPr>
          <a:lstStyle/>
          <a:p>
            <a:pPr algn="l" marL="539656" indent="-269828" lvl="1">
              <a:lnSpc>
                <a:spcPts val="4499"/>
              </a:lnSpc>
              <a:spcBef>
                <a:spcPct val="0"/>
              </a:spcBef>
              <a:buFont typeface="Arial"/>
              <a:buChar char="•"/>
            </a:pPr>
            <a:r>
              <a:rPr lang="en-US" b="true" sz="2499" strike="noStrike" u="none">
                <a:solidFill>
                  <a:srgbClr val="4B463A"/>
                </a:solidFill>
                <a:latin typeface="Migra Ultra-Bold"/>
                <a:ea typeface="Migra Ultra-Bold"/>
                <a:cs typeface="Migra Ultra-Bold"/>
                <a:sym typeface="Migra Ultra-Bold"/>
              </a:rPr>
              <a:t>Objectives:</a:t>
            </a:r>
          </a:p>
          <a:p>
            <a:pPr algn="l" marL="539656" indent="-269828" lvl="1">
              <a:lnSpc>
                <a:spcPts val="4499"/>
              </a:lnSpc>
              <a:spcBef>
                <a:spcPct val="0"/>
              </a:spcBef>
              <a:buFont typeface="Arial"/>
              <a:buChar char="•"/>
            </a:pPr>
            <a:r>
              <a:rPr lang="en-US" b="true" sz="2499" strike="noStrike" u="none">
                <a:solidFill>
                  <a:srgbClr val="4B463A"/>
                </a:solidFill>
                <a:latin typeface="Migra Ultra-Bold"/>
                <a:ea typeface="Migra Ultra-Bold"/>
                <a:cs typeface="Migra Ultra-Bold"/>
                <a:sym typeface="Migra Ultra-Bold"/>
              </a:rPr>
              <a:t>She seeks to maintain her natural beauty, and cares about skin care.</a:t>
            </a:r>
          </a:p>
          <a:p>
            <a:pPr algn="l" marL="539656" indent="-269828" lvl="1">
              <a:lnSpc>
                <a:spcPts val="4499"/>
              </a:lnSpc>
              <a:spcBef>
                <a:spcPct val="0"/>
              </a:spcBef>
              <a:buFont typeface="Arial"/>
              <a:buChar char="•"/>
            </a:pPr>
            <a:r>
              <a:rPr lang="en-US" b="true" sz="2499" strike="noStrike" u="none">
                <a:solidFill>
                  <a:srgbClr val="4B463A"/>
                </a:solidFill>
                <a:latin typeface="Migra Ultra-Bold"/>
                <a:ea typeface="Migra Ultra-Bold"/>
                <a:cs typeface="Migra Ultra-Bold"/>
                <a:sym typeface="Migra Ultra-Bold"/>
              </a:rPr>
              <a:t>Looking for relaxation and energy renewal.</a:t>
            </a:r>
          </a:p>
          <a:p>
            <a:pPr algn="l" marL="539656" indent="-269828" lvl="1">
              <a:lnSpc>
                <a:spcPts val="4499"/>
              </a:lnSpc>
              <a:spcBef>
                <a:spcPct val="0"/>
              </a:spcBef>
              <a:buFont typeface="Arial"/>
              <a:buChar char="•"/>
            </a:pPr>
            <a:r>
              <a:rPr lang="en-US" b="true" sz="2499" strike="noStrike" u="none">
                <a:solidFill>
                  <a:srgbClr val="4B463A"/>
                </a:solidFill>
                <a:latin typeface="Migra Ultra-Bold"/>
                <a:ea typeface="Migra Ultra-Bold"/>
                <a:cs typeface="Migra Ultra-Bold"/>
                <a:sym typeface="Migra Ultra-Bold"/>
              </a:rPr>
              <a:t>Seeks to experience high-quality services in the field of personal care</a:t>
            </a:r>
          </a:p>
        </p:txBody>
      </p:sp>
      <p:sp>
        <p:nvSpPr>
          <p:cNvPr name="TextBox 16" id="16"/>
          <p:cNvSpPr txBox="true"/>
          <p:nvPr/>
        </p:nvSpPr>
        <p:spPr>
          <a:xfrm rot="0">
            <a:off x="6468706" y="628312"/>
            <a:ext cx="12270007" cy="857925"/>
          </a:xfrm>
          <a:prstGeom prst="rect">
            <a:avLst/>
          </a:prstGeom>
        </p:spPr>
        <p:txBody>
          <a:bodyPr anchor="t" rtlCol="false" tIns="0" lIns="0" bIns="0" rIns="0">
            <a:spAutoFit/>
          </a:bodyPr>
          <a:lstStyle/>
          <a:p>
            <a:pPr algn="just" marL="0" indent="0" lvl="0">
              <a:lnSpc>
                <a:spcPts val="6030"/>
              </a:lnSpc>
              <a:spcBef>
                <a:spcPct val="0"/>
              </a:spcBef>
            </a:pPr>
            <a:r>
              <a:rPr lang="en-US" b="true" sz="6030" strike="noStrike" u="none">
                <a:solidFill>
                  <a:srgbClr val="306D33"/>
                </a:solidFill>
                <a:latin typeface="Migra Ultra-Bold"/>
                <a:ea typeface="Migra Ultra-Bold"/>
                <a:cs typeface="Migra Ultra-Bold"/>
                <a:sym typeface="Migra Ultra-Bold"/>
              </a:rPr>
              <a:t>BAYER PERSONA</a:t>
            </a:r>
          </a:p>
        </p:txBody>
      </p:sp>
      <p:sp>
        <p:nvSpPr>
          <p:cNvPr name="TextBox 17" id="17"/>
          <p:cNvSpPr txBox="true"/>
          <p:nvPr/>
        </p:nvSpPr>
        <p:spPr>
          <a:xfrm rot="0">
            <a:off x="13056815" y="5733617"/>
            <a:ext cx="4655591" cy="4254640"/>
          </a:xfrm>
          <a:prstGeom prst="rect">
            <a:avLst/>
          </a:prstGeom>
        </p:spPr>
        <p:txBody>
          <a:bodyPr anchor="t" rtlCol="false" tIns="0" lIns="0" bIns="0" rIns="0">
            <a:spAutoFit/>
          </a:bodyPr>
          <a:lstStyle/>
          <a:p>
            <a:pPr algn="l" marL="683286" indent="-341643" lvl="1">
              <a:lnSpc>
                <a:spcPts val="5696"/>
              </a:lnSpc>
              <a:spcBef>
                <a:spcPct val="0"/>
              </a:spcBef>
              <a:buFont typeface="Arial"/>
              <a:buChar char="•"/>
            </a:pPr>
            <a:r>
              <a:rPr lang="en-US" b="true" sz="3164" strike="noStrike" u="none">
                <a:solidFill>
                  <a:srgbClr val="4B463A"/>
                </a:solidFill>
                <a:latin typeface="Migra Ultra-Bold"/>
                <a:ea typeface="Migra Ultra-Bold"/>
                <a:cs typeface="Migra Ultra-Bold"/>
                <a:sym typeface="Migra Ultra-Bold"/>
              </a:rPr>
              <a:t>Hobbies and interests:</a:t>
            </a:r>
          </a:p>
          <a:p>
            <a:pPr algn="l" marL="683286" indent="-341643" lvl="1">
              <a:lnSpc>
                <a:spcPts val="5696"/>
              </a:lnSpc>
              <a:spcBef>
                <a:spcPct val="0"/>
              </a:spcBef>
              <a:buFont typeface="Arial"/>
              <a:buChar char="•"/>
            </a:pPr>
            <a:r>
              <a:rPr lang="en-US" b="true" sz="3164" strike="noStrike" u="none">
                <a:solidFill>
                  <a:srgbClr val="4B463A"/>
                </a:solidFill>
                <a:latin typeface="Migra Ultra-Bold"/>
                <a:ea typeface="Migra Ultra-Bold"/>
                <a:cs typeface="Migra Ultra-Bold"/>
                <a:sym typeface="Migra Ultra-Bold"/>
              </a:rPr>
              <a:t>Interested in health and personal care.</a:t>
            </a:r>
          </a:p>
          <a:p>
            <a:pPr algn="l" marL="683286" indent="-341643" lvl="1">
              <a:lnSpc>
                <a:spcPts val="5696"/>
              </a:lnSpc>
              <a:spcBef>
                <a:spcPct val="0"/>
              </a:spcBef>
              <a:buFont typeface="Arial"/>
              <a:buChar char="•"/>
            </a:pPr>
            <a:r>
              <a:rPr lang="en-US" b="true" sz="3164" strike="noStrike" u="none">
                <a:solidFill>
                  <a:srgbClr val="4B463A"/>
                </a:solidFill>
                <a:latin typeface="Migra Ultra-Bold"/>
                <a:ea typeface="Migra Ultra-Bold"/>
                <a:cs typeface="Migra Ultra-Bold"/>
                <a:sym typeface="Migra Ultra-Bold"/>
              </a:rPr>
              <a:t>Follow fashion and beauty updates.</a:t>
            </a:r>
          </a:p>
        </p:txBody>
      </p:sp>
      <p:sp>
        <p:nvSpPr>
          <p:cNvPr name="Freeform 18" id="18"/>
          <p:cNvSpPr/>
          <p:nvPr/>
        </p:nvSpPr>
        <p:spPr>
          <a:xfrm flipH="false" flipV="false" rot="0">
            <a:off x="1028700" y="151377"/>
            <a:ext cx="2220475" cy="2136180"/>
          </a:xfrm>
          <a:custGeom>
            <a:avLst/>
            <a:gdLst/>
            <a:ahLst/>
            <a:cxnLst/>
            <a:rect r="r" b="b" t="t" l="l"/>
            <a:pathLst>
              <a:path h="2136180" w="2220475">
                <a:moveTo>
                  <a:pt x="0" y="0"/>
                </a:moveTo>
                <a:lnTo>
                  <a:pt x="2220475" y="0"/>
                </a:lnTo>
                <a:lnTo>
                  <a:pt x="2220475" y="2136180"/>
                </a:lnTo>
                <a:lnTo>
                  <a:pt x="0" y="2136180"/>
                </a:lnTo>
                <a:lnTo>
                  <a:pt x="0" y="0"/>
                </a:lnTo>
                <a:close/>
              </a:path>
            </a:pathLst>
          </a:custGeom>
          <a:blipFill>
            <a:blip r:embed="rId2"/>
            <a:stretch>
              <a:fillRect l="0" t="-6287" r="0" b="-49146"/>
            </a:stretch>
          </a:blipFill>
        </p:spPr>
      </p:sp>
      <p:sp>
        <p:nvSpPr>
          <p:cNvPr name="Freeform 19" id="19"/>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3"/>
            <a:stretch>
              <a:fillRect l="0" t="-4176" r="0" b="-10786"/>
            </a:stretch>
          </a:blipFill>
        </p:spPr>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TextBox 2" id="2"/>
          <p:cNvSpPr txBox="true"/>
          <p:nvPr/>
        </p:nvSpPr>
        <p:spPr>
          <a:xfrm rot="0">
            <a:off x="3916961" y="2333989"/>
            <a:ext cx="10454078" cy="1146176"/>
          </a:xfrm>
          <a:prstGeom prst="rect">
            <a:avLst/>
          </a:prstGeom>
        </p:spPr>
        <p:txBody>
          <a:bodyPr anchor="t" rtlCol="false" tIns="0" lIns="0" bIns="0" rIns="0">
            <a:spAutoFit/>
          </a:bodyPr>
          <a:lstStyle/>
          <a:p>
            <a:pPr algn="ctr">
              <a:lnSpc>
                <a:spcPts val="8000"/>
              </a:lnSpc>
            </a:pPr>
            <a:r>
              <a:rPr lang="en-US" b="true" sz="8000">
                <a:solidFill>
                  <a:srgbClr val="306D33"/>
                </a:solidFill>
                <a:latin typeface="Migra Ultra-Bold"/>
                <a:ea typeface="Migra Ultra-Bold"/>
                <a:cs typeface="Migra Ultra-Bold"/>
                <a:sym typeface="Migra Ultra-Bold"/>
              </a:rPr>
              <a:t>STRATEGY </a:t>
            </a:r>
          </a:p>
        </p:txBody>
      </p:sp>
      <p:sp>
        <p:nvSpPr>
          <p:cNvPr name="TextBox 3" id="3"/>
          <p:cNvSpPr txBox="true"/>
          <p:nvPr/>
        </p:nvSpPr>
        <p:spPr>
          <a:xfrm rot="0">
            <a:off x="591221" y="3432540"/>
            <a:ext cx="3511504" cy="1601337"/>
          </a:xfrm>
          <a:prstGeom prst="rect">
            <a:avLst/>
          </a:prstGeom>
        </p:spPr>
        <p:txBody>
          <a:bodyPr anchor="t" rtlCol="false" tIns="0" lIns="0" bIns="0" rIns="0">
            <a:spAutoFit/>
          </a:bodyPr>
          <a:lstStyle/>
          <a:p>
            <a:pPr algn="ctr">
              <a:lnSpc>
                <a:spcPts val="6121"/>
              </a:lnSpc>
            </a:pPr>
            <a:r>
              <a:rPr lang="en-US" sz="5101" b="true">
                <a:solidFill>
                  <a:srgbClr val="306D33"/>
                </a:solidFill>
                <a:latin typeface="Migra Ultra-Bold"/>
                <a:ea typeface="Migra Ultra-Bold"/>
                <a:cs typeface="Migra Ultra-Bold"/>
                <a:sym typeface="Migra Ultra-Bold"/>
              </a:rPr>
              <a:t>Positioning </a:t>
            </a:r>
          </a:p>
          <a:p>
            <a:pPr algn="ctr">
              <a:lnSpc>
                <a:spcPts val="6121"/>
              </a:lnSpc>
              <a:spcBef>
                <a:spcPct val="0"/>
              </a:spcBef>
            </a:pPr>
          </a:p>
        </p:txBody>
      </p:sp>
      <p:sp>
        <p:nvSpPr>
          <p:cNvPr name="TextBox 4" id="4"/>
          <p:cNvSpPr txBox="true"/>
          <p:nvPr/>
        </p:nvSpPr>
        <p:spPr>
          <a:xfrm rot="0">
            <a:off x="411794" y="4175490"/>
            <a:ext cx="17105558" cy="5261516"/>
          </a:xfrm>
          <a:prstGeom prst="rect">
            <a:avLst/>
          </a:prstGeom>
        </p:spPr>
        <p:txBody>
          <a:bodyPr anchor="t" rtlCol="false" tIns="0" lIns="0" bIns="0" rIns="0">
            <a:spAutoFit/>
          </a:bodyPr>
          <a:lstStyle/>
          <a:p>
            <a:pPr algn="ctr">
              <a:lnSpc>
                <a:spcPts val="4187"/>
              </a:lnSpc>
            </a:pPr>
          </a:p>
          <a:p>
            <a:pPr algn="l">
              <a:lnSpc>
                <a:spcPts val="5267"/>
              </a:lnSpc>
            </a:pPr>
            <a:r>
              <a:rPr lang="en-US" sz="4389">
                <a:solidFill>
                  <a:srgbClr val="000000"/>
                </a:solidFill>
                <a:latin typeface="Migra Extra-Light"/>
                <a:ea typeface="Migra Extra-Light"/>
                <a:cs typeface="Migra Extra-Light"/>
                <a:sym typeface="Migra Extra-Light"/>
              </a:rPr>
              <a:t>Our mental health center in NewCairo is dedicated to providing compassionate, high-quality mental health services tailored to meet the diverse needs of our community in Cairo using the best techniques applied in the best mental health centers in Greece. We offer a safe, inclusive, and supportive environment where individuals and families can find the care and resources they need to thrive. We offer experts from Greece on regular basis.</a:t>
            </a:r>
          </a:p>
          <a:p>
            <a:pPr algn="l">
              <a:lnSpc>
                <a:spcPts val="6978"/>
              </a:lnSpc>
            </a:pPr>
          </a:p>
        </p:txBody>
      </p:sp>
      <p:sp>
        <p:nvSpPr>
          <p:cNvPr name="Freeform 5" id="5"/>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0D1BE"/>
        </a:solidFill>
      </p:bgPr>
    </p:bg>
    <p:spTree>
      <p:nvGrpSpPr>
        <p:cNvPr id="1" name=""/>
        <p:cNvGrpSpPr/>
        <p:nvPr/>
      </p:nvGrpSpPr>
      <p:grpSpPr>
        <a:xfrm>
          <a:off x="0" y="0"/>
          <a:ext cx="0" cy="0"/>
          <a:chOff x="0" y="0"/>
          <a:chExt cx="0" cy="0"/>
        </a:xfrm>
      </p:grpSpPr>
      <p:sp>
        <p:nvSpPr>
          <p:cNvPr name="Freeform 2" id="2"/>
          <p:cNvSpPr/>
          <p:nvPr/>
        </p:nvSpPr>
        <p:spPr>
          <a:xfrm flipH="false" flipV="false" rot="0">
            <a:off x="16427408" y="96987"/>
            <a:ext cx="1663784" cy="1447235"/>
          </a:xfrm>
          <a:custGeom>
            <a:avLst/>
            <a:gdLst/>
            <a:ahLst/>
            <a:cxnLst/>
            <a:rect r="r" b="b" t="t" l="l"/>
            <a:pathLst>
              <a:path h="1447235" w="1663784">
                <a:moveTo>
                  <a:pt x="0" y="0"/>
                </a:moveTo>
                <a:lnTo>
                  <a:pt x="1663784" y="0"/>
                </a:lnTo>
                <a:lnTo>
                  <a:pt x="1663784" y="1447235"/>
                </a:lnTo>
                <a:lnTo>
                  <a:pt x="0" y="1447235"/>
                </a:lnTo>
                <a:lnTo>
                  <a:pt x="0" y="0"/>
                </a:lnTo>
                <a:close/>
              </a:path>
            </a:pathLst>
          </a:custGeom>
          <a:blipFill>
            <a:blip r:embed="rId2"/>
            <a:stretch>
              <a:fillRect l="0" t="-4176" r="0" b="-10786"/>
            </a:stretch>
          </a:blipFill>
        </p:spPr>
      </p:sp>
      <p:grpSp>
        <p:nvGrpSpPr>
          <p:cNvPr name="Group 3" id="3"/>
          <p:cNvGrpSpPr/>
          <p:nvPr/>
        </p:nvGrpSpPr>
        <p:grpSpPr>
          <a:xfrm rot="0">
            <a:off x="13075605" y="7368874"/>
            <a:ext cx="3926180" cy="2424995"/>
            <a:chOff x="0" y="0"/>
            <a:chExt cx="1315961" cy="812800"/>
          </a:xfrm>
        </p:grpSpPr>
        <p:sp>
          <p:nvSpPr>
            <p:cNvPr name="Freeform 4" id="4"/>
            <p:cNvSpPr/>
            <p:nvPr/>
          </p:nvSpPr>
          <p:spPr>
            <a:xfrm flipH="false" flipV="false" rot="0">
              <a:off x="0" y="0"/>
              <a:ext cx="1315961" cy="812800"/>
            </a:xfrm>
            <a:custGeom>
              <a:avLst/>
              <a:gdLst/>
              <a:ahLst/>
              <a:cxnLst/>
              <a:rect r="r" b="b" t="t" l="l"/>
              <a:pathLst>
                <a:path h="812800" w="1315961">
                  <a:moveTo>
                    <a:pt x="45353" y="0"/>
                  </a:moveTo>
                  <a:lnTo>
                    <a:pt x="1270608" y="0"/>
                  </a:lnTo>
                  <a:cubicBezTo>
                    <a:pt x="1295656" y="0"/>
                    <a:pt x="1315961" y="20305"/>
                    <a:pt x="1315961" y="45353"/>
                  </a:cubicBezTo>
                  <a:lnTo>
                    <a:pt x="1315961" y="767447"/>
                  </a:lnTo>
                  <a:cubicBezTo>
                    <a:pt x="1315961" y="792495"/>
                    <a:pt x="1295656" y="812800"/>
                    <a:pt x="1270608" y="812800"/>
                  </a:cubicBezTo>
                  <a:lnTo>
                    <a:pt x="45353" y="812800"/>
                  </a:lnTo>
                  <a:cubicBezTo>
                    <a:pt x="20305" y="812800"/>
                    <a:pt x="0" y="792495"/>
                    <a:pt x="0" y="767447"/>
                  </a:cubicBezTo>
                  <a:lnTo>
                    <a:pt x="0" y="45353"/>
                  </a:lnTo>
                  <a:cubicBezTo>
                    <a:pt x="0" y="20305"/>
                    <a:pt x="20305" y="0"/>
                    <a:pt x="45353" y="0"/>
                  </a:cubicBezTo>
                  <a:close/>
                </a:path>
              </a:pathLst>
            </a:custGeom>
            <a:blipFill>
              <a:blip r:embed="rId3"/>
              <a:stretch>
                <a:fillRect l="-3096" t="0" r="-3096" b="0"/>
              </a:stretch>
            </a:blipFill>
          </p:spPr>
        </p:sp>
      </p:grpSp>
      <p:sp>
        <p:nvSpPr>
          <p:cNvPr name="TextBox 5" id="5"/>
          <p:cNvSpPr txBox="true"/>
          <p:nvPr/>
        </p:nvSpPr>
        <p:spPr>
          <a:xfrm rot="0">
            <a:off x="3183353" y="488846"/>
            <a:ext cx="10454078" cy="1146176"/>
          </a:xfrm>
          <a:prstGeom prst="rect">
            <a:avLst/>
          </a:prstGeom>
        </p:spPr>
        <p:txBody>
          <a:bodyPr anchor="t" rtlCol="false" tIns="0" lIns="0" bIns="0" rIns="0">
            <a:spAutoFit/>
          </a:bodyPr>
          <a:lstStyle/>
          <a:p>
            <a:pPr algn="ctr">
              <a:lnSpc>
                <a:spcPts val="8000"/>
              </a:lnSpc>
            </a:pPr>
            <a:r>
              <a:rPr lang="en-US" b="true" sz="8000">
                <a:solidFill>
                  <a:srgbClr val="306D33"/>
                </a:solidFill>
                <a:latin typeface="Migra Ultra-Bold"/>
                <a:ea typeface="Migra Ultra-Bold"/>
                <a:cs typeface="Migra Ultra-Bold"/>
                <a:sym typeface="Migra Ultra-Bold"/>
              </a:rPr>
              <a:t>VALUE PROPOSITION</a:t>
            </a:r>
          </a:p>
        </p:txBody>
      </p:sp>
      <p:sp>
        <p:nvSpPr>
          <p:cNvPr name="TextBox 6" id="6"/>
          <p:cNvSpPr txBox="true"/>
          <p:nvPr/>
        </p:nvSpPr>
        <p:spPr>
          <a:xfrm rot="0">
            <a:off x="-112211" y="1376680"/>
            <a:ext cx="15559255" cy="1712406"/>
          </a:xfrm>
          <a:prstGeom prst="rect">
            <a:avLst/>
          </a:prstGeom>
        </p:spPr>
        <p:txBody>
          <a:bodyPr anchor="t" rtlCol="false" tIns="0" lIns="0" bIns="0" rIns="0">
            <a:spAutoFit/>
          </a:bodyPr>
          <a:lstStyle/>
          <a:p>
            <a:pPr algn="ctr" marL="0" indent="0" lvl="0">
              <a:lnSpc>
                <a:spcPts val="6978"/>
              </a:lnSpc>
              <a:spcBef>
                <a:spcPct val="0"/>
              </a:spcBef>
            </a:pPr>
            <a:r>
              <a:rPr lang="en-US" sz="3489" spc="195" strike="noStrike" u="none">
                <a:solidFill>
                  <a:srgbClr val="000000"/>
                </a:solidFill>
                <a:latin typeface="Migra Extra-Light"/>
                <a:ea typeface="Migra Extra-Light"/>
                <a:cs typeface="Migra Extra-Light"/>
                <a:sym typeface="Migra Extra-Light"/>
              </a:rPr>
              <a:t>1- We provide customized programs and individual services for each case</a:t>
            </a:r>
          </a:p>
          <a:p>
            <a:pPr algn="ctr" marL="0" indent="0" lvl="0">
              <a:lnSpc>
                <a:spcPts val="6978"/>
              </a:lnSpc>
              <a:spcBef>
                <a:spcPct val="0"/>
              </a:spcBef>
            </a:pPr>
          </a:p>
        </p:txBody>
      </p:sp>
      <p:sp>
        <p:nvSpPr>
          <p:cNvPr name="TextBox 7" id="7"/>
          <p:cNvSpPr txBox="true"/>
          <p:nvPr/>
        </p:nvSpPr>
        <p:spPr>
          <a:xfrm rot="0">
            <a:off x="395310" y="2241081"/>
            <a:ext cx="16145236" cy="1888801"/>
          </a:xfrm>
          <a:prstGeom prst="rect">
            <a:avLst/>
          </a:prstGeom>
        </p:spPr>
        <p:txBody>
          <a:bodyPr anchor="t" rtlCol="false" tIns="0" lIns="0" bIns="0" rIns="0">
            <a:spAutoFit/>
          </a:bodyPr>
          <a:lstStyle/>
          <a:p>
            <a:pPr algn="l" marL="0" indent="0" lvl="0">
              <a:lnSpc>
                <a:spcPts val="4989"/>
              </a:lnSpc>
            </a:pPr>
            <a:r>
              <a:rPr lang="en-US" sz="3489" spc="195" strike="noStrike" u="none">
                <a:solidFill>
                  <a:srgbClr val="000000"/>
                </a:solidFill>
                <a:latin typeface="Migra Extra-Light"/>
                <a:ea typeface="Migra Extra-Light"/>
                <a:cs typeface="Migra Extra-Light"/>
                <a:sym typeface="Migra Extra-Light"/>
              </a:rPr>
              <a:t>2- We integrate modern techniques with art therapy, music therapy, and cognitive behavioral therapy</a:t>
            </a:r>
          </a:p>
          <a:p>
            <a:pPr algn="l" marL="0" indent="0" lvl="0">
              <a:lnSpc>
                <a:spcPts val="4989"/>
              </a:lnSpc>
            </a:pPr>
          </a:p>
        </p:txBody>
      </p:sp>
      <p:sp>
        <p:nvSpPr>
          <p:cNvPr name="TextBox 8" id="8"/>
          <p:cNvSpPr txBox="true"/>
          <p:nvPr/>
        </p:nvSpPr>
        <p:spPr>
          <a:xfrm rot="0">
            <a:off x="282172" y="3514725"/>
            <a:ext cx="16145236" cy="17261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3- Mobile App: Daily exercises and advice are provided to it, and there is an evaluation for the client’s follow-up of himself and the therapist’s follow-up with him first</a:t>
            </a:r>
          </a:p>
          <a:p>
            <a:pPr algn="l" marL="0" indent="0" lvl="0">
              <a:lnSpc>
                <a:spcPts val="4560"/>
              </a:lnSpc>
              <a:spcBef>
                <a:spcPct val="0"/>
              </a:spcBef>
            </a:pPr>
          </a:p>
        </p:txBody>
      </p:sp>
      <p:sp>
        <p:nvSpPr>
          <p:cNvPr name="TextBox 9" id="9"/>
          <p:cNvSpPr txBox="true"/>
          <p:nvPr/>
        </p:nvSpPr>
        <p:spPr>
          <a:xfrm rot="0">
            <a:off x="337774" y="4750601"/>
            <a:ext cx="16145236" cy="11546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4- Creating a supportive community with success stories of recovering people</a:t>
            </a:r>
          </a:p>
          <a:p>
            <a:pPr algn="l" marL="0" indent="0" lvl="0">
              <a:lnSpc>
                <a:spcPts val="4560"/>
              </a:lnSpc>
              <a:spcBef>
                <a:spcPct val="0"/>
              </a:spcBef>
            </a:pPr>
          </a:p>
        </p:txBody>
      </p:sp>
      <p:sp>
        <p:nvSpPr>
          <p:cNvPr name="TextBox 10" id="10"/>
          <p:cNvSpPr txBox="true"/>
          <p:nvPr/>
        </p:nvSpPr>
        <p:spPr>
          <a:xfrm rot="0">
            <a:off x="282172" y="5348619"/>
            <a:ext cx="16145236" cy="11546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5- Follow up with the client after the treatment period: for prevention and well-being</a:t>
            </a:r>
          </a:p>
          <a:p>
            <a:pPr algn="l" marL="0" indent="0" lvl="0">
              <a:lnSpc>
                <a:spcPts val="4560"/>
              </a:lnSpc>
              <a:spcBef>
                <a:spcPct val="0"/>
              </a:spcBef>
            </a:pPr>
          </a:p>
        </p:txBody>
      </p:sp>
      <p:sp>
        <p:nvSpPr>
          <p:cNvPr name="TextBox 11" id="11"/>
          <p:cNvSpPr txBox="true"/>
          <p:nvPr/>
        </p:nvSpPr>
        <p:spPr>
          <a:xfrm rot="0">
            <a:off x="282172" y="5896534"/>
            <a:ext cx="16145236" cy="11546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6- Focus on privacy and confidentiality</a:t>
            </a:r>
          </a:p>
          <a:p>
            <a:pPr algn="l" marL="0" indent="0" lvl="0">
              <a:lnSpc>
                <a:spcPts val="4560"/>
              </a:lnSpc>
              <a:spcBef>
                <a:spcPct val="0"/>
              </a:spcBef>
            </a:pPr>
          </a:p>
        </p:txBody>
      </p:sp>
      <p:sp>
        <p:nvSpPr>
          <p:cNvPr name="TextBox 12" id="12"/>
          <p:cNvSpPr txBox="true"/>
          <p:nvPr/>
        </p:nvSpPr>
        <p:spPr>
          <a:xfrm rot="0">
            <a:off x="282172" y="6453429"/>
            <a:ext cx="16145236" cy="17261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7- Workshops and seminars for the client’s family and friends to prepare the environment surrounding him to help him in psychological development</a:t>
            </a:r>
          </a:p>
          <a:p>
            <a:pPr algn="l" marL="0" indent="0" lvl="0">
              <a:lnSpc>
                <a:spcPts val="4560"/>
              </a:lnSpc>
              <a:spcBef>
                <a:spcPct val="0"/>
              </a:spcBef>
            </a:pPr>
          </a:p>
        </p:txBody>
      </p:sp>
      <p:sp>
        <p:nvSpPr>
          <p:cNvPr name="TextBox 13" id="13"/>
          <p:cNvSpPr txBox="true"/>
          <p:nvPr/>
        </p:nvSpPr>
        <p:spPr>
          <a:xfrm rot="0">
            <a:off x="282172" y="7724699"/>
            <a:ext cx="12570517" cy="2297614"/>
          </a:xfrm>
          <a:prstGeom prst="rect">
            <a:avLst/>
          </a:prstGeom>
        </p:spPr>
        <p:txBody>
          <a:bodyPr anchor="t" rtlCol="false" tIns="0" lIns="0" bIns="0" rIns="0">
            <a:spAutoFit/>
          </a:bodyPr>
          <a:lstStyle/>
          <a:p>
            <a:pPr algn="l" marL="0" indent="0" lvl="0">
              <a:lnSpc>
                <a:spcPts val="4560"/>
              </a:lnSpc>
              <a:spcBef>
                <a:spcPct val="0"/>
              </a:spcBef>
            </a:pPr>
            <a:r>
              <a:rPr lang="en-US" sz="3189" spc="178" strike="noStrike" u="none">
                <a:solidFill>
                  <a:srgbClr val="000000"/>
                </a:solidFill>
                <a:latin typeface="Migra Extra-Light"/>
                <a:ea typeface="Migra Extra-Light"/>
                <a:cs typeface="Migra Extra-Light"/>
                <a:sym typeface="Migra Extra-Light"/>
              </a:rPr>
              <a:t>8- Cooperating with local institutions and focusing on participatingin the President ofthe Republic’s initiative ( Bdaia Gadida ) to build people, which aimsto invest in human capital.</a:t>
            </a:r>
          </a:p>
          <a:p>
            <a:pPr algn="l" marL="0" indent="0" lvl="0">
              <a:lnSpc>
                <a:spcPts val="4560"/>
              </a:lnSpc>
              <a:spcBef>
                <a:spcPct val="0"/>
              </a:spcBef>
            </a:pP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DAGHK2FA6Eo</dc:identifier>
  <dcterms:modified xsi:type="dcterms:W3CDTF">2011-08-01T06:04:30Z</dcterms:modified>
  <cp:revision>1</cp:revision>
  <dc:title>elsyium project </dc:title>
</cp:coreProperties>
</file>